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42E468CB-DB63-476C-BB21-3483950AD13F}">
  <a:tblStyle styleId="{42E468CB-DB63-476C-BB21-3483950AD13F}"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050">
                <a:solidFill>
                  <a:srgbClr val="333333"/>
                </a:solidFill>
                <a:highlight>
                  <a:srgbClr val="FFFFFF"/>
                </a:highlight>
              </a:rPr>
              <a:t>Script:</a:t>
            </a:r>
          </a:p>
          <a:p>
            <a:pPr lvl="0">
              <a:spcBef>
                <a:spcPts val="0"/>
              </a:spcBef>
              <a:buNone/>
            </a:pPr>
            <a:r>
              <a:rPr lang="en" sz="1050">
                <a:solidFill>
                  <a:srgbClr val="333333"/>
                </a:solidFill>
                <a:highlight>
                  <a:srgbClr val="FFFFFF"/>
                </a:highlight>
              </a:rPr>
              <a:t>Throughout the programming of the multiple aspects of our project these are a few things that we are focusing on.</a:t>
            </a:r>
          </a:p>
          <a:p>
            <a:pPr lvl="0">
              <a:spcBef>
                <a:spcPts val="0"/>
              </a:spcBef>
              <a:buNone/>
            </a:pPr>
            <a:r>
              <a:rPr lang="en" sz="1050">
                <a:solidFill>
                  <a:srgbClr val="333333"/>
                </a:solidFill>
                <a:highlight>
                  <a:srgbClr val="FFFFFF"/>
                </a:highlight>
              </a:rPr>
              <a:t>We are aiming to keep our code in general as modular as possible.  The idea is that modularity allows for ease of testing given that it is breaken up into tiny simplisitc pieces and thus also lends itself to code reuse</a:t>
            </a:r>
          </a:p>
          <a:p>
            <a:pPr lvl="0">
              <a:spcBef>
                <a:spcPts val="0"/>
              </a:spcBef>
              <a:buNone/>
            </a:pPr>
            <a:r>
              <a:rPr lang="en" sz="1050">
                <a:solidFill>
                  <a:srgbClr val="333333"/>
                </a:solidFill>
                <a:highlight>
                  <a:srgbClr val="FFFFFF"/>
                </a:highlight>
              </a:rPr>
              <a:t>Which allows us to mitigate opportunities for error given that there would be a single source per functionality.  </a:t>
            </a:r>
          </a:p>
          <a:p>
            <a:pPr lvl="0">
              <a:spcBef>
                <a:spcPts val="0"/>
              </a:spcBef>
              <a:buNone/>
            </a:pPr>
            <a:r>
              <a:t/>
            </a:r>
            <a:endParaRPr sz="1050">
              <a:solidFill>
                <a:srgbClr val="333333"/>
              </a:solidFill>
              <a:highlight>
                <a:srgbClr val="FFFFFF"/>
              </a:highlight>
            </a:endParaRPr>
          </a:p>
          <a:p>
            <a:pPr lvl="0">
              <a:spcBef>
                <a:spcPts val="0"/>
              </a:spcBef>
              <a:buNone/>
            </a:pPr>
            <a:r>
              <a:rPr lang="en" sz="1050">
                <a:solidFill>
                  <a:srgbClr val="333333"/>
                </a:solidFill>
                <a:highlight>
                  <a:srgbClr val="FFFFFF"/>
                </a:highlight>
              </a:rPr>
              <a:t>We are developing our software using something called Test Driven Development aka TDD.  This style of development relies on very short development cycles that focus on passing a test such as, press a button on the gui and the fan would turn on.</a:t>
            </a:r>
          </a:p>
          <a:p>
            <a:pPr lvl="0">
              <a:spcBef>
                <a:spcPts val="0"/>
              </a:spcBef>
              <a:buNone/>
            </a:pPr>
            <a:r>
              <a:t/>
            </a:r>
            <a:endParaRPr sz="1050">
              <a:solidFill>
                <a:srgbClr val="333333"/>
              </a:solidFill>
              <a:highlight>
                <a:srgbClr val="FFFFFF"/>
              </a:highlight>
            </a:endParaRPr>
          </a:p>
          <a:p>
            <a:pPr lvl="0">
              <a:spcBef>
                <a:spcPts val="0"/>
              </a:spcBef>
              <a:buNone/>
            </a:pPr>
            <a:r>
              <a:rPr lang="en" sz="1050">
                <a:solidFill>
                  <a:srgbClr val="333333"/>
                </a:solidFill>
                <a:highlight>
                  <a:srgbClr val="FFFFFF"/>
                </a:highlight>
              </a:rPr>
              <a:t>For the Web API I am keeping in mind that the person that will be using this will be another developer and so I must for their sake attempt to make the API as Intuitive and Consistent as possible.  Essentially if we have route for example with a URI of /api/roast and it is a POST request in order to create a roast, I would expect that the same URI used with a GET request would allow you to pull roast profiles and it does do so.  </a:t>
            </a:r>
          </a:p>
          <a:p>
            <a:pPr lvl="0">
              <a:spcBef>
                <a:spcPts val="0"/>
              </a:spcBef>
              <a:buNone/>
            </a:pPr>
            <a:r>
              <a:rPr lang="en" sz="1050">
                <a:solidFill>
                  <a:srgbClr val="333333"/>
                </a:solidFill>
                <a:highlight>
                  <a:srgbClr val="FFFFFF"/>
                </a:highlight>
              </a:rPr>
              <a:t>For security we want to ensure that only the owner of a given roaster is able to control their given roaster and in order to do so we use a technology that I’ll outline in a future slide.</a:t>
            </a:r>
          </a:p>
          <a:p>
            <a:pPr lvl="0" rtl="0">
              <a:spcBef>
                <a:spcPts val="0"/>
              </a:spcBef>
              <a:buNone/>
            </a:pPr>
            <a:r>
              <a:rPr lang="en" sz="1050">
                <a:solidFill>
                  <a:srgbClr val="333333"/>
                </a:solidFill>
                <a:highlight>
                  <a:srgbClr val="FFFFFF"/>
                </a:highlight>
              </a:rPr>
              <a:t>I no we all hate to write documentation, but we have to keep in mind that only thing worse than writing documentation is working with software that has none.  So basically we focused on ensuring that our code is fairly well documented.  </a:t>
            </a:r>
          </a:p>
          <a:p>
            <a:pPr lvl="0" rtl="0">
              <a:spcBef>
                <a:spcPts val="0"/>
              </a:spcBef>
              <a:buNone/>
            </a:pPr>
            <a:r>
              <a:t/>
            </a:r>
            <a:endParaRPr sz="1050">
              <a:solidFill>
                <a:srgbClr val="333333"/>
              </a:solidFill>
              <a:highlight>
                <a:srgbClr val="FFFFFF"/>
              </a:highlight>
            </a:endParaRPr>
          </a:p>
          <a:p>
            <a:pPr indent="-295275" lvl="0" marL="457200" rtl="0">
              <a:spcBef>
                <a:spcPts val="0"/>
              </a:spcBef>
              <a:buClr>
                <a:srgbClr val="333333"/>
              </a:buClr>
              <a:buSzPct val="95454"/>
              <a:buAutoNum type="arabicParenR"/>
            </a:pPr>
            <a:r>
              <a:rPr lang="en" sz="1050">
                <a:solidFill>
                  <a:srgbClr val="333333"/>
                </a:solidFill>
                <a:highlight>
                  <a:srgbClr val="FFFFFF"/>
                </a:highlight>
              </a:rPr>
              <a:t>Modular</a:t>
            </a:r>
          </a:p>
          <a:p>
            <a:pPr indent="-295275" lvl="1" marL="914400" rtl="0">
              <a:spcBef>
                <a:spcPts val="0"/>
              </a:spcBef>
              <a:buClr>
                <a:srgbClr val="333333"/>
              </a:buClr>
              <a:buSzPct val="95454"/>
              <a:buAutoNum type="alphaLcParenR"/>
            </a:pPr>
            <a:r>
              <a:rPr lang="en" sz="1050">
                <a:solidFill>
                  <a:srgbClr val="333333"/>
                </a:solidFill>
                <a:highlight>
                  <a:srgbClr val="FFFFFF"/>
                </a:highlight>
              </a:rPr>
              <a:t>functions are grouped in the same unit of programming code and separate functions are developed as separate units of code so that the code can be reused by other applications.</a:t>
            </a:r>
          </a:p>
          <a:p>
            <a:pPr indent="-295275" lvl="0" marL="457200" rtl="0">
              <a:spcBef>
                <a:spcPts val="0"/>
              </a:spcBef>
              <a:buClr>
                <a:srgbClr val="333333"/>
              </a:buClr>
              <a:buSzPct val="95454"/>
              <a:buAutoNum type="arabicParenR"/>
            </a:pPr>
            <a:r>
              <a:rPr lang="en" sz="1050">
                <a:solidFill>
                  <a:srgbClr val="333333"/>
                </a:solidFill>
                <a:highlight>
                  <a:srgbClr val="FFFFFF"/>
                </a:highlight>
              </a:rPr>
              <a:t>TDD</a:t>
            </a:r>
          </a:p>
          <a:p>
            <a:pPr indent="-295275" lvl="1" marL="914400" rtl="0">
              <a:spcBef>
                <a:spcPts val="0"/>
              </a:spcBef>
              <a:buClr>
                <a:srgbClr val="333333"/>
              </a:buClr>
              <a:buSzPct val="87500"/>
              <a:buAutoNum type="alphaLcParenR"/>
            </a:pPr>
            <a:r>
              <a:rPr lang="en" sz="1200">
                <a:solidFill>
                  <a:srgbClr val="222222"/>
                </a:solidFill>
                <a:highlight>
                  <a:srgbClr val="FFFFFF"/>
                </a:highlight>
              </a:rPr>
              <a:t> process that relies on the repetition of a very short </a:t>
            </a:r>
            <a:r>
              <a:rPr b="1" lang="en" sz="1200">
                <a:solidFill>
                  <a:srgbClr val="222222"/>
                </a:solidFill>
                <a:highlight>
                  <a:srgbClr val="FFFFFF"/>
                </a:highlight>
              </a:rPr>
              <a:t>development</a:t>
            </a:r>
            <a:r>
              <a:rPr lang="en" sz="1200">
                <a:solidFill>
                  <a:srgbClr val="222222"/>
                </a:solidFill>
                <a:highlight>
                  <a:srgbClr val="FFFFFF"/>
                </a:highlight>
              </a:rPr>
              <a:t> cycle: requirements are turned into very specific </a:t>
            </a:r>
            <a:r>
              <a:rPr b="1" lang="en" sz="1200">
                <a:solidFill>
                  <a:srgbClr val="222222"/>
                </a:solidFill>
                <a:highlight>
                  <a:srgbClr val="FFFFFF"/>
                </a:highlight>
              </a:rPr>
              <a:t>test</a:t>
            </a:r>
            <a:r>
              <a:rPr lang="en" sz="1200">
                <a:solidFill>
                  <a:srgbClr val="222222"/>
                </a:solidFill>
                <a:highlight>
                  <a:srgbClr val="FFFFFF"/>
                </a:highlight>
              </a:rPr>
              <a:t> cases, then the software is improved to pass the new </a:t>
            </a:r>
            <a:r>
              <a:rPr b="1" lang="en" sz="1200">
                <a:solidFill>
                  <a:srgbClr val="222222"/>
                </a:solidFill>
                <a:highlight>
                  <a:srgbClr val="FFFFFF"/>
                </a:highlight>
              </a:rPr>
              <a:t>tests</a:t>
            </a:r>
            <a:r>
              <a:rPr lang="en" sz="1200">
                <a:solidFill>
                  <a:srgbClr val="222222"/>
                </a:solidFill>
                <a:highlight>
                  <a:srgbClr val="FFFFFF"/>
                </a:highlight>
              </a:rPr>
              <a:t>, only.</a:t>
            </a:r>
          </a:p>
          <a:p>
            <a:pPr indent="-304800" lvl="0" marL="457200" rtl="0">
              <a:spcBef>
                <a:spcPts val="0"/>
              </a:spcBef>
              <a:buClr>
                <a:srgbClr val="222222"/>
              </a:buClr>
              <a:buSzPct val="100000"/>
              <a:buAutoNum type="arabicParenR"/>
            </a:pPr>
            <a:r>
              <a:rPr lang="en" sz="1200">
                <a:solidFill>
                  <a:srgbClr val="222222"/>
                </a:solidFill>
                <a:highlight>
                  <a:srgbClr val="FFFFFF"/>
                </a:highlight>
              </a:rPr>
              <a:t>Intuitiveness &amp; Consistency</a:t>
            </a:r>
          </a:p>
          <a:p>
            <a:pPr indent="-304800" lvl="0" marL="457200" rtl="0">
              <a:spcBef>
                <a:spcPts val="0"/>
              </a:spcBef>
              <a:buClr>
                <a:srgbClr val="222222"/>
              </a:buClr>
              <a:buSzPct val="100000"/>
              <a:buAutoNum type="arabicParenR"/>
            </a:pPr>
            <a:r>
              <a:rPr lang="en" sz="1200">
                <a:solidFill>
                  <a:srgbClr val="222222"/>
                </a:solidFill>
                <a:highlight>
                  <a:srgbClr val="FFFFFF"/>
                </a:highlight>
              </a:rPr>
              <a:t>Security</a:t>
            </a:r>
          </a:p>
          <a:p>
            <a:pPr indent="-304800" lvl="0" marL="457200" rtl="0">
              <a:spcBef>
                <a:spcPts val="0"/>
              </a:spcBef>
              <a:buClr>
                <a:srgbClr val="222222"/>
              </a:buClr>
              <a:buSzPct val="100000"/>
              <a:buAutoNum type="arabicParenR"/>
            </a:pPr>
            <a:r>
              <a:rPr lang="en" sz="1200">
                <a:solidFill>
                  <a:srgbClr val="222222"/>
                </a:solidFill>
                <a:highlight>
                  <a:srgbClr val="FFFFFF"/>
                </a:highlight>
              </a:rPr>
              <a:t>Documentation</a:t>
            </a:r>
          </a:p>
          <a:p>
            <a:pPr indent="-304800" lvl="1" marL="914400" rtl="0">
              <a:spcBef>
                <a:spcPts val="0"/>
              </a:spcBef>
              <a:buClr>
                <a:srgbClr val="222222"/>
              </a:buClr>
              <a:buSzPct val="85714"/>
              <a:buAutoNum type="alphaLcParenR"/>
            </a:pPr>
            <a:r>
              <a:rPr lang="en" sz="1350">
                <a:solidFill>
                  <a:srgbClr val="303030"/>
                </a:solidFill>
                <a:highlight>
                  <a:srgbClr val="FFFFFF"/>
                </a:highlight>
              </a:rPr>
              <a:t>Do you hate documentation? Well, I can empathize, but put on your “user perspective” hat and I’ll bet that the one thing you hate more than having to write documentation is having to try to use an undocumented API. I rest my case.</a:t>
            </a:r>
          </a:p>
          <a:p>
            <a:pPr indent="-314325" lvl="0" marL="457200" rtl="0">
              <a:spcBef>
                <a:spcPts val="0"/>
              </a:spcBef>
              <a:buClr>
                <a:srgbClr val="303030"/>
              </a:buClr>
              <a:buSzPct val="96428"/>
              <a:buAutoNum type="arabicParenR"/>
            </a:pPr>
            <a:r>
              <a:rPr lang="en" sz="1350">
                <a:solidFill>
                  <a:srgbClr val="303030"/>
                </a:solidFill>
                <a:highlight>
                  <a:srgbClr val="FFFFFF"/>
                </a:highlight>
              </a:rPr>
              <a:t>Interrupt Driven</a:t>
            </a:r>
          </a:p>
          <a:p>
            <a:pPr indent="-314325" lvl="1" marL="914400" rtl="0">
              <a:spcBef>
                <a:spcPts val="0"/>
              </a:spcBef>
              <a:buClr>
                <a:srgbClr val="303030"/>
              </a:buClr>
              <a:buSzPct val="96428"/>
              <a:buAutoNum type="alphaLcParenR"/>
            </a:pPr>
            <a:r>
              <a:t/>
            </a:r>
            <a:endParaRPr sz="1350">
              <a:solidFill>
                <a:srgbClr val="303030"/>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first question that everyone asks is what will the Web API do exactly?</a:t>
            </a:r>
          </a:p>
          <a:p>
            <a:pPr lvl="0">
              <a:spcBef>
                <a:spcPts val="0"/>
              </a:spcBef>
              <a:buNone/>
            </a:pPr>
            <a:r>
              <a:rPr lang="en"/>
              <a:t>Well the primary objective of the web api is to allow the iOS application and the coffee roaster.  But beyond that it will also store user credentials, their roasting profiles they’ve created, their list of favorite roasting profiles, and also provide some security.</a:t>
            </a:r>
          </a:p>
          <a:p>
            <a:pPr lvl="0">
              <a:spcBef>
                <a:spcPts val="0"/>
              </a:spcBef>
              <a:buNone/>
            </a:pPr>
            <a:r>
              <a:t/>
            </a:r>
            <a:endParaRPr/>
          </a:p>
          <a:p>
            <a:pPr lvl="0" rtl="0">
              <a:spcBef>
                <a:spcPts val="0"/>
              </a:spcBef>
              <a:buNone/>
            </a:pPr>
            <a:r>
              <a:rPr lang="en"/>
              <a:t>I know many of us especially those that work with software are fairly familiar with the MEAN stack or at least have heard of it, well for our API I stuck with the MEN stack so essentially I had no use for Angular in this project so it was not used.  The primary reason is that it’s very fast to get started.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Uniform interface</a:t>
            </a:r>
          </a:p>
          <a:p>
            <a:pPr indent="-228600" lvl="0" marL="457200" rtl="0">
              <a:spcBef>
                <a:spcPts val="0"/>
              </a:spcBef>
              <a:buChar char="-"/>
            </a:pPr>
            <a:r>
              <a:rPr lang="en" sz="1000">
                <a:solidFill>
                  <a:srgbClr val="333333"/>
                </a:solidFill>
                <a:highlight>
                  <a:srgbClr val="FFFFFF"/>
                </a:highlight>
              </a:rPr>
              <a:t>The idea is that we should keep how the client and server interface consistent.  That way the server and client and evolve without to much worry for the other.</a:t>
            </a:r>
          </a:p>
          <a:p>
            <a:pPr lvl="0" rtl="0">
              <a:spcBef>
                <a:spcPts val="0"/>
              </a:spcBef>
              <a:buNone/>
            </a:pPr>
            <a:r>
              <a:rPr lang="en" sz="1000">
                <a:solidFill>
                  <a:srgbClr val="333333"/>
                </a:solidFill>
                <a:highlight>
                  <a:srgbClr val="FFFFFF"/>
                </a:highlight>
              </a:rPr>
              <a:t>Statelessness</a:t>
            </a:r>
          </a:p>
          <a:p>
            <a:pPr indent="-292100" lvl="0" marL="457200" rtl="0">
              <a:spcBef>
                <a:spcPts val="0"/>
              </a:spcBef>
              <a:buClr>
                <a:srgbClr val="333333"/>
              </a:buClr>
              <a:buSzPct val="100000"/>
              <a:buChar char="-"/>
            </a:pPr>
            <a:r>
              <a:rPr lang="en" sz="1000">
                <a:solidFill>
                  <a:srgbClr val="333333"/>
                </a:solidFill>
                <a:highlight>
                  <a:srgbClr val="FFFFFF"/>
                </a:highlight>
              </a:rPr>
              <a:t>Essentially, what this means is that the necessary state to handle the request is contained within the request itself, whether as part of the URI, query-string parameters, bodyC, or headers. </a:t>
            </a:r>
          </a:p>
          <a:p>
            <a:pPr lvl="0" rtl="0">
              <a:spcBef>
                <a:spcPts val="0"/>
              </a:spcBef>
              <a:buNone/>
            </a:pPr>
            <a:r>
              <a:rPr lang="en" sz="1000">
                <a:solidFill>
                  <a:srgbClr val="333333"/>
                </a:solidFill>
                <a:highlight>
                  <a:srgbClr val="FFFFFF"/>
                </a:highlight>
              </a:rPr>
              <a:t>Client-Server</a:t>
            </a:r>
          </a:p>
          <a:p>
            <a:pPr indent="-292100" lvl="0" marL="457200" rtl="0">
              <a:spcBef>
                <a:spcPts val="0"/>
              </a:spcBef>
              <a:buClr>
                <a:srgbClr val="333333"/>
              </a:buClr>
              <a:buSzPct val="100000"/>
              <a:buChar char="-"/>
            </a:pPr>
            <a:r>
              <a:rPr lang="en" sz="1000">
                <a:solidFill>
                  <a:srgbClr val="333333"/>
                </a:solidFill>
                <a:highlight>
                  <a:srgbClr val="FFFFFF"/>
                </a:highlight>
              </a:rPr>
              <a:t>The uniform interface separates clients from servers. This separation of concerns means that, for example, clients are not concerned with data storage, which remains internal to each server, so that the portability of client code is improved.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If the user would like to get a list of their favorite roasts the client would make use the necessary GET HTTP Request and ensure that the header includes their JWT token.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 name="Shape 54"/>
        <p:cNvGrpSpPr/>
        <p:nvPr/>
      </p:nvGrpSpPr>
      <p:grpSpPr>
        <a:xfrm>
          <a:off x="0" y="0"/>
          <a:ext cx="0" cy="0"/>
          <a:chOff x="0" y="0"/>
          <a:chExt cx="0" cy="0"/>
        </a:xfrm>
      </p:grpSpPr>
      <p:sp>
        <p:nvSpPr>
          <p:cNvPr id="55" name="Shape 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 name="Shape 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1.png"/><Relationship Id="rId4" Type="http://schemas.openxmlformats.org/officeDocument/2006/relationships/image" Target="../media/image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1.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1.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1.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01.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01.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01.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01.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0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01.png"/><Relationship Id="rId4" Type="http://schemas.openxmlformats.org/officeDocument/2006/relationships/image" Target="../media/image00.jpg"/><Relationship Id="rId5" Type="http://schemas.openxmlformats.org/officeDocument/2006/relationships/image" Target="../media/image02.jpg"/><Relationship Id="rId6" Type="http://schemas.openxmlformats.org/officeDocument/2006/relationships/image" Target="../media/image04.jpg"/><Relationship Id="rId7" Type="http://schemas.openxmlformats.org/officeDocument/2006/relationships/image" Target="../media/image0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01.png"/><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01.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01.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0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0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0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0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0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1.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1.png"/><Relationship Id="rId4" Type="http://schemas.openxmlformats.org/officeDocument/2006/relationships/image" Target="../media/image0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1.png"/><Relationship Id="rId4" Type="http://schemas.openxmlformats.org/officeDocument/2006/relationships/image" Target="../media/image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1.png"/><Relationship Id="rId4" Type="http://schemas.openxmlformats.org/officeDocument/2006/relationships/image" Target="../media/image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53" name="Shape 5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Shape 12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  Control System</a:t>
            </a:r>
          </a:p>
        </p:txBody>
      </p:sp>
      <p:sp>
        <p:nvSpPr>
          <p:cNvPr id="122" name="Shape 122"/>
          <p:cNvSpPr txBox="1"/>
          <p:nvPr>
            <p:ph idx="1" type="body"/>
          </p:nvPr>
        </p:nvSpPr>
        <p:spPr>
          <a:xfrm>
            <a:off x="412075" y="1152475"/>
            <a:ext cx="26433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Controls heating elements and fans</a:t>
            </a:r>
          </a:p>
          <a:p>
            <a:pPr indent="-228600" lvl="0" marL="457200" rtl="0">
              <a:spcBef>
                <a:spcPts val="0"/>
              </a:spcBef>
              <a:buClr>
                <a:srgbClr val="FFFFFF"/>
              </a:buClr>
            </a:pPr>
            <a:r>
              <a:rPr lang="en">
                <a:solidFill>
                  <a:srgbClr val="FFFFFF"/>
                </a:solidFill>
              </a:rPr>
              <a:t>AC and DC components</a:t>
            </a:r>
          </a:p>
        </p:txBody>
      </p:sp>
      <p:pic>
        <p:nvPicPr>
          <p:cNvPr id="123" name="Shape 123"/>
          <p:cNvPicPr preferRelativeResize="0"/>
          <p:nvPr/>
        </p:nvPicPr>
        <p:blipFill>
          <a:blip r:embed="rId4">
            <a:alphaModFix/>
          </a:blip>
          <a:stretch>
            <a:fillRect/>
          </a:stretch>
        </p:blipFill>
        <p:spPr>
          <a:xfrm>
            <a:off x="3556949" y="251299"/>
            <a:ext cx="5184023" cy="45836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Shape 12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  Control System</a:t>
            </a:r>
          </a:p>
        </p:txBody>
      </p:sp>
      <p:sp>
        <p:nvSpPr>
          <p:cNvPr id="129" name="Shape 129"/>
          <p:cNvSpPr txBox="1"/>
          <p:nvPr>
            <p:ph idx="1" type="body"/>
          </p:nvPr>
        </p:nvSpPr>
        <p:spPr>
          <a:xfrm>
            <a:off x="412075" y="1152475"/>
            <a:ext cx="26433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Controls heating elements and fans</a:t>
            </a:r>
          </a:p>
          <a:p>
            <a:pPr indent="-228600" lvl="0" marL="457200" rtl="0">
              <a:spcBef>
                <a:spcPts val="0"/>
              </a:spcBef>
              <a:buClr>
                <a:srgbClr val="FFFFFF"/>
              </a:buClr>
            </a:pPr>
            <a:r>
              <a:rPr lang="en">
                <a:solidFill>
                  <a:srgbClr val="FFFFFF"/>
                </a:solidFill>
              </a:rPr>
              <a:t>AC and DC components</a:t>
            </a:r>
          </a:p>
        </p:txBody>
      </p:sp>
      <p:pic>
        <p:nvPicPr>
          <p:cNvPr descr="Image" id="130" name="Shape 130"/>
          <p:cNvPicPr preferRelativeResize="0"/>
          <p:nvPr/>
        </p:nvPicPr>
        <p:blipFill>
          <a:blip r:embed="rId4">
            <a:alphaModFix/>
          </a:blip>
          <a:stretch>
            <a:fillRect/>
          </a:stretch>
        </p:blipFill>
        <p:spPr>
          <a:xfrm>
            <a:off x="4766950" y="862325"/>
            <a:ext cx="2514101" cy="2686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Shape 13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  MCU</a:t>
            </a:r>
          </a:p>
        </p:txBody>
      </p:sp>
      <p:sp>
        <p:nvSpPr>
          <p:cNvPr id="136" name="Shape 136"/>
          <p:cNvSpPr txBox="1"/>
          <p:nvPr>
            <p:ph idx="1" type="body"/>
          </p:nvPr>
        </p:nvSpPr>
        <p:spPr>
          <a:xfrm>
            <a:off x="412075" y="1152475"/>
            <a:ext cx="36513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MSP432P401R</a:t>
            </a:r>
          </a:p>
          <a:p>
            <a:pPr indent="-228600" lvl="1" marL="914400" rtl="0">
              <a:spcBef>
                <a:spcPts val="0"/>
              </a:spcBef>
              <a:buClr>
                <a:srgbClr val="FFFFFF"/>
              </a:buClr>
            </a:pPr>
            <a:r>
              <a:rPr lang="en">
                <a:solidFill>
                  <a:srgbClr val="FFFFFF"/>
                </a:solidFill>
              </a:rPr>
              <a:t>Up to 48MHz</a:t>
            </a:r>
          </a:p>
          <a:p>
            <a:pPr indent="-228600" lvl="1" marL="914400" rtl="0">
              <a:spcBef>
                <a:spcPts val="0"/>
              </a:spcBef>
              <a:buClr>
                <a:srgbClr val="FFFFFF"/>
              </a:buClr>
            </a:pPr>
            <a:r>
              <a:rPr lang="en">
                <a:solidFill>
                  <a:srgbClr val="FFFFFF"/>
                </a:solidFill>
              </a:rPr>
              <a:t>256KB RAM</a:t>
            </a:r>
          </a:p>
          <a:p>
            <a:pPr indent="-228600" lvl="1" marL="914400" rtl="0">
              <a:spcBef>
                <a:spcPts val="0"/>
              </a:spcBef>
              <a:buClr>
                <a:srgbClr val="FFFFFF"/>
              </a:buClr>
            </a:pPr>
            <a:r>
              <a:rPr lang="en">
                <a:solidFill>
                  <a:srgbClr val="FFFFFF"/>
                </a:solidFill>
              </a:rPr>
              <a:t>4-pin JTAG support</a:t>
            </a:r>
          </a:p>
          <a:p>
            <a:pPr indent="-228600" lvl="1" marL="914400" rtl="0">
              <a:spcBef>
                <a:spcPts val="0"/>
              </a:spcBef>
              <a:buClr>
                <a:srgbClr val="FFFFFF"/>
              </a:buClr>
            </a:pPr>
            <a:r>
              <a:rPr lang="en">
                <a:solidFill>
                  <a:srgbClr val="FFFFFF"/>
                </a:solidFill>
              </a:rPr>
              <a:t>Ultra Low Power (90㎂/MHz)</a:t>
            </a:r>
          </a:p>
          <a:p>
            <a:pPr indent="-228600" lvl="1" marL="914400" rtl="0">
              <a:spcBef>
                <a:spcPts val="0"/>
              </a:spcBef>
              <a:buClr>
                <a:srgbClr val="FFFFFF"/>
              </a:buClr>
            </a:pPr>
            <a:r>
              <a:rPr lang="en">
                <a:solidFill>
                  <a:srgbClr val="FFFFFF"/>
                </a:solidFill>
              </a:rPr>
              <a:t>Overall package size 14x14mm</a:t>
            </a:r>
          </a:p>
          <a:p>
            <a:pPr indent="-228600" lvl="1" marL="914400" rtl="0">
              <a:spcBef>
                <a:spcPts val="0"/>
              </a:spcBef>
              <a:buClr>
                <a:srgbClr val="FFFFFF"/>
              </a:buClr>
            </a:pPr>
            <a:r>
              <a:rPr lang="en">
                <a:solidFill>
                  <a:srgbClr val="FFFFFF"/>
                </a:solidFill>
              </a:rPr>
              <a:t>Built in DC-DC conversion</a:t>
            </a:r>
          </a:p>
          <a:p>
            <a:pPr indent="-228600" lvl="1" marL="914400" rtl="0">
              <a:spcBef>
                <a:spcPts val="0"/>
              </a:spcBef>
              <a:buClr>
                <a:srgbClr val="FFFFFF"/>
              </a:buClr>
            </a:pPr>
            <a:r>
              <a:rPr lang="en">
                <a:solidFill>
                  <a:srgbClr val="FFFFFF"/>
                </a:solidFill>
              </a:rPr>
              <a:t>Real-time clock </a:t>
            </a:r>
          </a:p>
          <a:p>
            <a:pPr indent="-228600" lvl="1" marL="914400" rtl="0">
              <a:spcBef>
                <a:spcPts val="0"/>
              </a:spcBef>
              <a:buClr>
                <a:srgbClr val="FFFFFF"/>
              </a:buClr>
            </a:pPr>
            <a:r>
              <a:rPr lang="en">
                <a:solidFill>
                  <a:srgbClr val="FFFFFF"/>
                </a:solidFill>
              </a:rPr>
              <a:t>ADC</a:t>
            </a:r>
          </a:p>
          <a:p>
            <a:pPr indent="0" lvl="0" marL="457200" rtl="0">
              <a:spcBef>
                <a:spcPts val="0"/>
              </a:spcBef>
              <a:buNone/>
            </a:pPr>
            <a:r>
              <a:t/>
            </a:r>
            <a:endParaRPr>
              <a:solidFill>
                <a:srgbClr val="FFFFFF"/>
              </a:solidFill>
            </a:endParaRPr>
          </a:p>
        </p:txBody>
      </p:sp>
      <p:pic>
        <p:nvPicPr>
          <p:cNvPr id="137" name="Shape 137"/>
          <p:cNvPicPr preferRelativeResize="0"/>
          <p:nvPr/>
        </p:nvPicPr>
        <p:blipFill>
          <a:blip r:embed="rId4">
            <a:alphaModFix/>
          </a:blip>
          <a:stretch>
            <a:fillRect/>
          </a:stretch>
        </p:blipFill>
        <p:spPr>
          <a:xfrm>
            <a:off x="5203187" y="1933575"/>
            <a:ext cx="2009775" cy="1276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Shape 14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  WiFi Module</a:t>
            </a:r>
          </a:p>
        </p:txBody>
      </p:sp>
      <p:sp>
        <p:nvSpPr>
          <p:cNvPr id="143" name="Shape 143"/>
          <p:cNvSpPr txBox="1"/>
          <p:nvPr>
            <p:ph idx="1" type="body"/>
          </p:nvPr>
        </p:nvSpPr>
        <p:spPr>
          <a:xfrm>
            <a:off x="412075" y="1152475"/>
            <a:ext cx="36513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CC3100/3200MOD</a:t>
            </a:r>
          </a:p>
          <a:p>
            <a:pPr indent="-228600" lvl="1" marL="914400" rtl="0">
              <a:spcBef>
                <a:spcPts val="0"/>
              </a:spcBef>
              <a:buClr>
                <a:srgbClr val="FFFFFF"/>
              </a:buClr>
            </a:pPr>
            <a:r>
              <a:rPr lang="en">
                <a:solidFill>
                  <a:srgbClr val="FFFFFF"/>
                </a:solidFill>
              </a:rPr>
              <a:t>802.11bgn compatibility</a:t>
            </a:r>
          </a:p>
          <a:p>
            <a:pPr indent="-228600" lvl="1" marL="914400" rtl="0">
              <a:spcBef>
                <a:spcPts val="0"/>
              </a:spcBef>
              <a:buClr>
                <a:srgbClr val="FFFFFF"/>
              </a:buClr>
            </a:pPr>
            <a:r>
              <a:rPr lang="en">
                <a:solidFill>
                  <a:srgbClr val="FFFFFF"/>
                </a:solidFill>
              </a:rPr>
              <a:t>Fully enclosed external hardware</a:t>
            </a:r>
          </a:p>
          <a:p>
            <a:pPr indent="-228600" lvl="1" marL="914400" rtl="0">
              <a:spcBef>
                <a:spcPts val="0"/>
              </a:spcBef>
              <a:buClr>
                <a:srgbClr val="FFFFFF"/>
              </a:buClr>
            </a:pPr>
            <a:r>
              <a:rPr lang="en">
                <a:solidFill>
                  <a:srgbClr val="FFFFFF"/>
                </a:solidFill>
              </a:rPr>
              <a:t>Same operational voltage as MCU</a:t>
            </a:r>
          </a:p>
          <a:p>
            <a:pPr indent="-228600" lvl="1" marL="914400" rtl="0">
              <a:spcBef>
                <a:spcPts val="0"/>
              </a:spcBef>
              <a:buClr>
                <a:srgbClr val="FFFFFF"/>
              </a:buClr>
            </a:pPr>
            <a:r>
              <a:rPr lang="en">
                <a:solidFill>
                  <a:srgbClr val="FFFFFF"/>
                </a:solidFill>
              </a:rPr>
              <a:t>7㎂ Hibernate power consumption with RTC</a:t>
            </a:r>
          </a:p>
          <a:p>
            <a:pPr indent="-228600" lvl="1" marL="914400" rtl="0">
              <a:spcBef>
                <a:spcPts val="0"/>
              </a:spcBef>
              <a:buClr>
                <a:srgbClr val="FFFFFF"/>
              </a:buClr>
            </a:pPr>
            <a:r>
              <a:rPr lang="en">
                <a:solidFill>
                  <a:srgbClr val="FFFFFF"/>
                </a:solidFill>
              </a:rPr>
              <a:t>140㎂ standby</a:t>
            </a:r>
          </a:p>
          <a:p>
            <a:pPr indent="0" lvl="0" marL="457200" rtl="0">
              <a:spcBef>
                <a:spcPts val="0"/>
              </a:spcBef>
              <a:buNone/>
            </a:pPr>
            <a:r>
              <a:t/>
            </a:r>
            <a:endParaRPr>
              <a:solidFill>
                <a:srgbClr val="FFFFFF"/>
              </a:solidFill>
            </a:endParaRPr>
          </a:p>
        </p:txBody>
      </p:sp>
      <p:pic>
        <p:nvPicPr>
          <p:cNvPr id="144" name="Shape 144"/>
          <p:cNvPicPr preferRelativeResize="0"/>
          <p:nvPr/>
        </p:nvPicPr>
        <p:blipFill>
          <a:blip r:embed="rId4">
            <a:alphaModFix/>
          </a:blip>
          <a:stretch>
            <a:fillRect/>
          </a:stretch>
        </p:blipFill>
        <p:spPr>
          <a:xfrm>
            <a:off x="4063375" y="284624"/>
            <a:ext cx="4559475" cy="45594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Shape 14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  LCD Display</a:t>
            </a:r>
          </a:p>
        </p:txBody>
      </p:sp>
      <p:sp>
        <p:nvSpPr>
          <p:cNvPr id="150" name="Shape 150"/>
          <p:cNvSpPr txBox="1"/>
          <p:nvPr>
            <p:ph idx="1" type="body"/>
          </p:nvPr>
        </p:nvSpPr>
        <p:spPr>
          <a:xfrm>
            <a:off x="679400" y="1500200"/>
            <a:ext cx="36513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BOOSTXL-K350QVG-S1</a:t>
            </a:r>
          </a:p>
          <a:p>
            <a:pPr indent="-228600" lvl="1" marL="914400" rtl="0">
              <a:spcBef>
                <a:spcPts val="0"/>
              </a:spcBef>
              <a:buClr>
                <a:srgbClr val="FFFFFF"/>
              </a:buClr>
            </a:pPr>
            <a:r>
              <a:rPr lang="en">
                <a:solidFill>
                  <a:srgbClr val="FFFFFF"/>
                </a:solidFill>
              </a:rPr>
              <a:t>320x240 resolution</a:t>
            </a:r>
          </a:p>
          <a:p>
            <a:pPr indent="-228600" lvl="1" marL="914400" rtl="0">
              <a:spcBef>
                <a:spcPts val="0"/>
              </a:spcBef>
              <a:buClr>
                <a:srgbClr val="FFFFFF"/>
              </a:buClr>
            </a:pPr>
            <a:r>
              <a:rPr lang="en">
                <a:solidFill>
                  <a:srgbClr val="FFFFFF"/>
                </a:solidFill>
              </a:rPr>
              <a:t>SPI Interface</a:t>
            </a:r>
          </a:p>
          <a:p>
            <a:pPr indent="-228600" lvl="1" marL="914400" rtl="0">
              <a:spcBef>
                <a:spcPts val="0"/>
              </a:spcBef>
              <a:buClr>
                <a:srgbClr val="FFFFFF"/>
              </a:buClr>
            </a:pPr>
            <a:r>
              <a:rPr lang="en">
                <a:solidFill>
                  <a:srgbClr val="FFFFFF"/>
                </a:solidFill>
              </a:rPr>
              <a:t>Self-contained external components</a:t>
            </a:r>
          </a:p>
          <a:p>
            <a:pPr indent="-228600" lvl="1" marL="914400" rtl="0">
              <a:spcBef>
                <a:spcPts val="0"/>
              </a:spcBef>
              <a:buClr>
                <a:srgbClr val="FFFFFF"/>
              </a:buClr>
            </a:pPr>
            <a:r>
              <a:rPr lang="en">
                <a:solidFill>
                  <a:srgbClr val="FFFFFF"/>
                </a:solidFill>
              </a:rPr>
              <a:t>4 wire resistive touch capacity</a:t>
            </a:r>
          </a:p>
          <a:p>
            <a:pPr indent="0" lvl="0" marL="457200" rtl="0">
              <a:spcBef>
                <a:spcPts val="0"/>
              </a:spcBef>
              <a:buNone/>
            </a:pPr>
            <a:r>
              <a:t/>
            </a:r>
            <a:endParaRPr>
              <a:solidFill>
                <a:srgbClr val="FFFFFF"/>
              </a:solidFill>
            </a:endParaRPr>
          </a:p>
        </p:txBody>
      </p:sp>
      <p:pic>
        <p:nvPicPr>
          <p:cNvPr id="151" name="Shape 151"/>
          <p:cNvPicPr preferRelativeResize="0"/>
          <p:nvPr/>
        </p:nvPicPr>
        <p:blipFill>
          <a:blip r:embed="rId4">
            <a:alphaModFix/>
          </a:blip>
          <a:stretch>
            <a:fillRect/>
          </a:stretch>
        </p:blipFill>
        <p:spPr>
          <a:xfrm>
            <a:off x="4605350" y="1500187"/>
            <a:ext cx="3333750" cy="2143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Shape 15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  Software Design Approach</a:t>
            </a:r>
          </a:p>
          <a:p>
            <a:pPr lvl="0" rtl="0">
              <a:spcBef>
                <a:spcPts val="0"/>
              </a:spcBef>
              <a:buNone/>
            </a:pPr>
            <a:r>
              <a:t/>
            </a:r>
            <a:endParaRPr/>
          </a:p>
        </p:txBody>
      </p:sp>
      <p:sp>
        <p:nvSpPr>
          <p:cNvPr id="157" name="Shape 157"/>
          <p:cNvSpPr txBox="1"/>
          <p:nvPr>
            <p:ph idx="1" type="body"/>
          </p:nvPr>
        </p:nvSpPr>
        <p:spPr>
          <a:xfrm>
            <a:off x="623400" y="1172100"/>
            <a:ext cx="3999900" cy="3416400"/>
          </a:xfrm>
          <a:prstGeom prst="rect">
            <a:avLst/>
          </a:prstGeom>
        </p:spPr>
        <p:txBody>
          <a:bodyPr anchorCtr="0" anchor="t" bIns="91425" lIns="91425" rIns="91425" tIns="91425">
            <a:noAutofit/>
          </a:bodyPr>
          <a:lstStyle/>
          <a:p>
            <a:pPr lvl="0" rtl="0">
              <a:spcBef>
                <a:spcPts val="0"/>
              </a:spcBef>
              <a:buClr>
                <a:schemeClr val="dk1"/>
              </a:buClr>
              <a:buSzPct val="68750"/>
              <a:buFont typeface="Arial"/>
              <a:buNone/>
            </a:pPr>
            <a:r>
              <a:rPr lang="en" sz="1600">
                <a:solidFill>
                  <a:srgbClr val="FFFFFF"/>
                </a:solidFill>
              </a:rPr>
              <a:t>General</a:t>
            </a:r>
          </a:p>
          <a:p>
            <a:pPr indent="-330200" lvl="0" marL="457200" rtl="0">
              <a:spcBef>
                <a:spcPts val="0"/>
              </a:spcBef>
              <a:buClr>
                <a:srgbClr val="FFFFFF"/>
              </a:buClr>
              <a:buSzPct val="100000"/>
              <a:buChar char="●"/>
            </a:pPr>
            <a:r>
              <a:rPr lang="en" sz="1600">
                <a:solidFill>
                  <a:srgbClr val="FFFFFF"/>
                </a:solidFill>
              </a:rPr>
              <a:t>Modularize the software</a:t>
            </a:r>
          </a:p>
          <a:p>
            <a:pPr indent="-330200" lvl="0" marL="457200" rtl="0">
              <a:spcBef>
                <a:spcPts val="0"/>
              </a:spcBef>
              <a:buClr>
                <a:srgbClr val="FFFFFF"/>
              </a:buClr>
              <a:buSzPct val="100000"/>
              <a:buChar char="●"/>
            </a:pPr>
            <a:r>
              <a:rPr lang="en" sz="1600">
                <a:solidFill>
                  <a:srgbClr val="FFFFFF"/>
                </a:solidFill>
              </a:rPr>
              <a:t>Test Driven Development (TDD)</a:t>
            </a:r>
          </a:p>
          <a:p>
            <a:pPr lvl="0">
              <a:spcBef>
                <a:spcPts val="0"/>
              </a:spcBef>
              <a:buNone/>
            </a:pPr>
            <a:r>
              <a:rPr lang="en" sz="1600">
                <a:solidFill>
                  <a:schemeClr val="lt1"/>
                </a:solidFill>
              </a:rPr>
              <a:t>Web API</a:t>
            </a:r>
          </a:p>
          <a:p>
            <a:pPr indent="-330200" lvl="0" marL="457200">
              <a:spcBef>
                <a:spcPts val="0"/>
              </a:spcBef>
              <a:buClr>
                <a:schemeClr val="lt1"/>
              </a:buClr>
              <a:buSzPct val="100000"/>
              <a:buChar char="●"/>
            </a:pPr>
            <a:r>
              <a:rPr lang="en" sz="1600">
                <a:solidFill>
                  <a:schemeClr val="lt1"/>
                </a:solidFill>
              </a:rPr>
              <a:t>Intuitiveness &amp; Consistency</a:t>
            </a:r>
          </a:p>
          <a:p>
            <a:pPr indent="-330200" lvl="0" marL="457200">
              <a:spcBef>
                <a:spcPts val="0"/>
              </a:spcBef>
              <a:buClr>
                <a:schemeClr val="lt1"/>
              </a:buClr>
              <a:buSzPct val="100000"/>
              <a:buChar char="●"/>
            </a:pPr>
            <a:r>
              <a:rPr lang="en" sz="1600">
                <a:solidFill>
                  <a:schemeClr val="lt1"/>
                </a:solidFill>
              </a:rPr>
              <a:t>Security</a:t>
            </a:r>
          </a:p>
          <a:p>
            <a:pPr indent="-330200" lvl="0" marL="457200" rtl="0">
              <a:spcBef>
                <a:spcPts val="0"/>
              </a:spcBef>
              <a:buClr>
                <a:schemeClr val="lt1"/>
              </a:buClr>
              <a:buSzPct val="100000"/>
              <a:buChar char="●"/>
            </a:pPr>
            <a:r>
              <a:rPr lang="en" sz="1600">
                <a:solidFill>
                  <a:schemeClr val="lt1"/>
                </a:solidFill>
              </a:rPr>
              <a:t>Documentation</a:t>
            </a:r>
          </a:p>
          <a:p>
            <a:pPr lvl="0" rtl="0">
              <a:spcBef>
                <a:spcPts val="0"/>
              </a:spcBef>
              <a:buClr>
                <a:schemeClr val="dk1"/>
              </a:buClr>
              <a:buSzPct val="78571"/>
              <a:buFont typeface="Arial"/>
              <a:buNone/>
            </a:pPr>
            <a:r>
              <a:t/>
            </a:r>
            <a:endParaRPr/>
          </a:p>
          <a:p>
            <a:pPr lvl="0" rtl="0">
              <a:spcBef>
                <a:spcPts val="0"/>
              </a:spcBef>
              <a:buClr>
                <a:schemeClr val="dk1"/>
              </a:buClr>
              <a:buSzPct val="78571"/>
              <a:buFont typeface="Arial"/>
              <a:buNone/>
            </a:pPr>
            <a:r>
              <a:t/>
            </a:r>
            <a:endParaRPr/>
          </a:p>
          <a:p>
            <a:pPr lvl="0" rtl="0">
              <a:spcBef>
                <a:spcPts val="0"/>
              </a:spcBef>
              <a:buNone/>
            </a:pPr>
            <a:r>
              <a:t/>
            </a:r>
            <a:endParaRPr/>
          </a:p>
        </p:txBody>
      </p:sp>
      <p:pic>
        <p:nvPicPr>
          <p:cNvPr id="158" name="Shape 158"/>
          <p:cNvPicPr preferRelativeResize="0"/>
          <p:nvPr/>
        </p:nvPicPr>
        <p:blipFill>
          <a:blip r:embed="rId4">
            <a:alphaModFix/>
          </a:blip>
          <a:stretch>
            <a:fillRect/>
          </a:stretch>
        </p:blipFill>
        <p:spPr>
          <a:xfrm>
            <a:off x="4396425" y="1702400"/>
            <a:ext cx="4184175" cy="2355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Shape 16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  Web API</a:t>
            </a:r>
          </a:p>
        </p:txBody>
      </p:sp>
      <p:sp>
        <p:nvSpPr>
          <p:cNvPr id="164" name="Shape 164"/>
          <p:cNvSpPr txBox="1"/>
          <p:nvPr>
            <p:ph idx="1" type="body"/>
          </p:nvPr>
        </p:nvSpPr>
        <p:spPr>
          <a:xfrm>
            <a:off x="429450" y="1152475"/>
            <a:ext cx="3999900" cy="3416400"/>
          </a:xfrm>
          <a:prstGeom prst="rect">
            <a:avLst/>
          </a:prstGeom>
        </p:spPr>
        <p:txBody>
          <a:bodyPr anchorCtr="0" anchor="t" bIns="91425" lIns="91425" rIns="91425" tIns="91425">
            <a:noAutofit/>
          </a:bodyPr>
          <a:lstStyle/>
          <a:p>
            <a:pPr lvl="0" rtl="0">
              <a:spcBef>
                <a:spcPts val="0"/>
              </a:spcBef>
              <a:buNone/>
            </a:pPr>
            <a:r>
              <a:rPr lang="en" sz="1200">
                <a:solidFill>
                  <a:srgbClr val="FFFFFF"/>
                </a:solidFill>
              </a:rPr>
              <a:t>What will it do?</a:t>
            </a:r>
          </a:p>
          <a:p>
            <a:pPr lvl="0" rtl="0">
              <a:spcBef>
                <a:spcPts val="0"/>
              </a:spcBef>
              <a:buNone/>
            </a:pPr>
            <a:r>
              <a:rPr lang="en" sz="1200">
                <a:solidFill>
                  <a:srgbClr val="FFFFFF"/>
                </a:solidFill>
              </a:rPr>
              <a:t>Will facilitate communication between front end applications and the coffee roaster</a:t>
            </a:r>
          </a:p>
          <a:p>
            <a:pPr lvl="0" rtl="0">
              <a:spcBef>
                <a:spcPts val="0"/>
              </a:spcBef>
              <a:buNone/>
            </a:pPr>
            <a:r>
              <a:rPr lang="en" sz="1200">
                <a:solidFill>
                  <a:srgbClr val="FFFFFF"/>
                </a:solidFill>
              </a:rPr>
              <a:t>Store user data, such as:</a:t>
            </a:r>
          </a:p>
          <a:p>
            <a:pPr indent="-304800" lvl="0" marL="457200" rtl="0">
              <a:spcBef>
                <a:spcPts val="0"/>
              </a:spcBef>
              <a:buClr>
                <a:srgbClr val="FFFFFF"/>
              </a:buClr>
              <a:buSzPct val="100000"/>
              <a:buChar char="●"/>
            </a:pPr>
            <a:r>
              <a:rPr lang="en" sz="1200">
                <a:solidFill>
                  <a:srgbClr val="FFFFFF"/>
                </a:solidFill>
              </a:rPr>
              <a:t>User credentials</a:t>
            </a:r>
          </a:p>
          <a:p>
            <a:pPr indent="-304800" lvl="0" marL="457200" rtl="0">
              <a:spcBef>
                <a:spcPts val="0"/>
              </a:spcBef>
              <a:buClr>
                <a:srgbClr val="FFFFFF"/>
              </a:buClr>
              <a:buSzPct val="100000"/>
              <a:buChar char="●"/>
            </a:pPr>
            <a:r>
              <a:rPr lang="en" sz="1200">
                <a:solidFill>
                  <a:srgbClr val="FFFFFF"/>
                </a:solidFill>
              </a:rPr>
              <a:t>Roast profiles</a:t>
            </a:r>
          </a:p>
          <a:p>
            <a:pPr indent="-304800" lvl="0" marL="457200" rtl="0">
              <a:spcBef>
                <a:spcPts val="0"/>
              </a:spcBef>
              <a:buClr>
                <a:srgbClr val="FFFFFF"/>
              </a:buClr>
              <a:buSzPct val="100000"/>
              <a:buChar char="●"/>
            </a:pPr>
            <a:r>
              <a:rPr lang="en" sz="1200">
                <a:solidFill>
                  <a:srgbClr val="FFFFFF"/>
                </a:solidFill>
              </a:rPr>
              <a:t>User’s favorites roast list</a:t>
            </a:r>
          </a:p>
          <a:p>
            <a:pPr indent="-304800" lvl="0" marL="457200" rtl="0">
              <a:spcBef>
                <a:spcPts val="0"/>
              </a:spcBef>
              <a:buClr>
                <a:srgbClr val="FFFFFF"/>
              </a:buClr>
              <a:buSzPct val="100000"/>
              <a:buChar char="●"/>
            </a:pPr>
            <a:r>
              <a:rPr lang="en" sz="1200">
                <a:solidFill>
                  <a:srgbClr val="FFFFFF"/>
                </a:solidFill>
              </a:rPr>
              <a:t>Provide Authentication/Security</a:t>
            </a:r>
          </a:p>
          <a:p>
            <a:pPr indent="0" lvl="0" rtl="0">
              <a:spcBef>
                <a:spcPts val="0"/>
              </a:spcBef>
              <a:buNone/>
            </a:pPr>
            <a:r>
              <a:rPr lang="en" sz="1200">
                <a:solidFill>
                  <a:srgbClr val="FFFFFF"/>
                </a:solidFill>
              </a:rPr>
              <a:t>What is your Web API stack?</a:t>
            </a:r>
          </a:p>
          <a:p>
            <a:pPr indent="-304800" lvl="0" marL="457200" rtl="0">
              <a:spcBef>
                <a:spcPts val="0"/>
              </a:spcBef>
              <a:buClr>
                <a:srgbClr val="FFFFFF"/>
              </a:buClr>
              <a:buSzPct val="100000"/>
              <a:buChar char="●"/>
            </a:pPr>
            <a:r>
              <a:rPr lang="en" sz="1200">
                <a:solidFill>
                  <a:srgbClr val="FFFFFF"/>
                </a:solidFill>
              </a:rPr>
              <a:t>MongoDB, ExpressJS, NodeJS</a:t>
            </a:r>
          </a:p>
        </p:txBody>
      </p:sp>
      <p:pic>
        <p:nvPicPr>
          <p:cNvPr id="165" name="Shape 165"/>
          <p:cNvPicPr preferRelativeResize="0"/>
          <p:nvPr/>
        </p:nvPicPr>
        <p:blipFill>
          <a:blip r:embed="rId4">
            <a:alphaModFix/>
          </a:blip>
          <a:stretch>
            <a:fillRect/>
          </a:stretch>
        </p:blipFill>
        <p:spPr>
          <a:xfrm>
            <a:off x="4680000" y="1527375"/>
            <a:ext cx="3999900" cy="2666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Shape 17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  Representational State Transfer aka REST</a:t>
            </a:r>
          </a:p>
        </p:txBody>
      </p:sp>
      <p:sp>
        <p:nvSpPr>
          <p:cNvPr id="171" name="Shape 171"/>
          <p:cNvSpPr txBox="1"/>
          <p:nvPr>
            <p:ph idx="1" type="body"/>
          </p:nvPr>
        </p:nvSpPr>
        <p:spPr>
          <a:xfrm>
            <a:off x="549375" y="1152475"/>
            <a:ext cx="3999900" cy="3722400"/>
          </a:xfrm>
          <a:prstGeom prst="rect">
            <a:avLst/>
          </a:prstGeom>
        </p:spPr>
        <p:txBody>
          <a:bodyPr anchorCtr="0" anchor="t" bIns="91425" lIns="91425" rIns="91425" tIns="91425">
            <a:noAutofit/>
          </a:bodyPr>
          <a:lstStyle/>
          <a:p>
            <a:pPr lvl="0">
              <a:spcBef>
                <a:spcPts val="0"/>
              </a:spcBef>
              <a:buNone/>
            </a:pPr>
            <a:r>
              <a:rPr lang="en" sz="1300">
                <a:solidFill>
                  <a:srgbClr val="FFFFFF"/>
                </a:solidFill>
              </a:rPr>
              <a:t>What is REST?</a:t>
            </a:r>
          </a:p>
          <a:p>
            <a:pPr lvl="0">
              <a:spcBef>
                <a:spcPts val="0"/>
              </a:spcBef>
              <a:buNone/>
            </a:pPr>
            <a:r>
              <a:rPr lang="en" sz="1300">
                <a:solidFill>
                  <a:srgbClr val="FFFFFF"/>
                </a:solidFill>
              </a:rPr>
              <a:t>Architectual style for networked hypermedia applications.  Primarlily Used for building Web services that are lightweight, maintainable, and scalable.</a:t>
            </a:r>
          </a:p>
          <a:p>
            <a:pPr lvl="0">
              <a:spcBef>
                <a:spcPts val="0"/>
              </a:spcBef>
              <a:buNone/>
            </a:pPr>
            <a:r>
              <a:rPr lang="en" sz="1300">
                <a:solidFill>
                  <a:srgbClr val="FFFFFF"/>
                </a:solidFill>
              </a:rPr>
              <a:t>Constraints:</a:t>
            </a:r>
          </a:p>
          <a:p>
            <a:pPr indent="-311150" lvl="0" marL="457200" rtl="0">
              <a:spcBef>
                <a:spcPts val="0"/>
              </a:spcBef>
              <a:buClr>
                <a:srgbClr val="FFFFFF"/>
              </a:buClr>
              <a:buSzPct val="100000"/>
              <a:buChar char="-"/>
            </a:pPr>
            <a:r>
              <a:rPr lang="en" sz="1300">
                <a:solidFill>
                  <a:srgbClr val="FFFFFF"/>
                </a:solidFill>
              </a:rPr>
              <a:t>Uniform Interface</a:t>
            </a:r>
          </a:p>
          <a:p>
            <a:pPr indent="-311150" lvl="0" marL="457200" rtl="0">
              <a:spcBef>
                <a:spcPts val="0"/>
              </a:spcBef>
              <a:buClr>
                <a:srgbClr val="FFFFFF"/>
              </a:buClr>
              <a:buSzPct val="100000"/>
              <a:buChar char="-"/>
            </a:pPr>
            <a:r>
              <a:rPr lang="en" sz="1300">
                <a:solidFill>
                  <a:srgbClr val="FFFFFF"/>
                </a:solidFill>
              </a:rPr>
              <a:t>Stateleness</a:t>
            </a:r>
          </a:p>
          <a:p>
            <a:pPr indent="-311150" lvl="0" marL="457200" rtl="0">
              <a:spcBef>
                <a:spcPts val="0"/>
              </a:spcBef>
              <a:buClr>
                <a:srgbClr val="FFFFFF"/>
              </a:buClr>
              <a:buSzPct val="100000"/>
              <a:buChar char="-"/>
            </a:pPr>
            <a:r>
              <a:rPr lang="en" sz="1300">
                <a:solidFill>
                  <a:schemeClr val="lt1"/>
                </a:solidFill>
              </a:rPr>
              <a:t>Client-Server</a:t>
            </a:r>
          </a:p>
          <a:p>
            <a:pPr indent="-311150" lvl="0" marL="457200" rtl="0">
              <a:spcBef>
                <a:spcPts val="0"/>
              </a:spcBef>
              <a:buClr>
                <a:srgbClr val="FFFFFF"/>
              </a:buClr>
              <a:buSzPct val="100000"/>
              <a:buChar char="-"/>
            </a:pPr>
            <a:r>
              <a:rPr lang="en" sz="1300">
                <a:solidFill>
                  <a:srgbClr val="FFFFFF"/>
                </a:solidFill>
              </a:rPr>
              <a:t>Cachable</a:t>
            </a:r>
          </a:p>
          <a:p>
            <a:pPr indent="-311150" lvl="0" marL="457200" rtl="0">
              <a:spcBef>
                <a:spcPts val="0"/>
              </a:spcBef>
              <a:buClr>
                <a:srgbClr val="FFFFFF"/>
              </a:buClr>
              <a:buSzPct val="100000"/>
              <a:buChar char="-"/>
            </a:pPr>
            <a:r>
              <a:rPr lang="en" sz="1300">
                <a:solidFill>
                  <a:srgbClr val="FFFFFF"/>
                </a:solidFill>
              </a:rPr>
              <a:t>Layered System</a:t>
            </a:r>
          </a:p>
          <a:p>
            <a:pPr indent="-311150" lvl="0" marL="457200">
              <a:spcBef>
                <a:spcPts val="0"/>
              </a:spcBef>
              <a:buClr>
                <a:srgbClr val="FFFFFF"/>
              </a:buClr>
              <a:buSzPct val="100000"/>
              <a:buChar char="-"/>
            </a:pPr>
            <a:r>
              <a:rPr lang="en" sz="1300">
                <a:solidFill>
                  <a:srgbClr val="FFFFFF"/>
                </a:solidFill>
              </a:rPr>
              <a:t>Code on Demand (optional)</a:t>
            </a:r>
          </a:p>
          <a:p>
            <a:pPr lvl="0" rtl="0">
              <a:spcBef>
                <a:spcPts val="0"/>
              </a:spcBef>
              <a:buNone/>
            </a:pPr>
            <a:r>
              <a:t/>
            </a:r>
            <a:endParaRPr>
              <a:solidFill>
                <a:srgbClr val="FFFFFF"/>
              </a:solidFill>
            </a:endParaRPr>
          </a:p>
          <a:p>
            <a:pPr lvl="0" rtl="0">
              <a:spcBef>
                <a:spcPts val="0"/>
              </a:spcBef>
              <a:buNone/>
            </a:pPr>
            <a:r>
              <a:t/>
            </a:r>
            <a:endParaRPr>
              <a:solidFill>
                <a:srgbClr val="FFFFFF"/>
              </a:solidFill>
            </a:endParaRPr>
          </a:p>
          <a:p>
            <a:pPr lvl="0" rtl="0">
              <a:spcBef>
                <a:spcPts val="0"/>
              </a:spcBef>
              <a:buNone/>
            </a:pPr>
            <a:r>
              <a:t/>
            </a:r>
            <a:endParaRPr>
              <a:solidFill>
                <a:srgbClr val="FFFFFF"/>
              </a:solidFill>
            </a:endParaRPr>
          </a:p>
        </p:txBody>
      </p:sp>
      <p:pic>
        <p:nvPicPr>
          <p:cNvPr id="172" name="Shape 172"/>
          <p:cNvPicPr preferRelativeResize="0"/>
          <p:nvPr/>
        </p:nvPicPr>
        <p:blipFill>
          <a:blip r:embed="rId4">
            <a:alphaModFix/>
          </a:blip>
          <a:stretch>
            <a:fillRect/>
          </a:stretch>
        </p:blipFill>
        <p:spPr>
          <a:xfrm>
            <a:off x="4644624" y="1152474"/>
            <a:ext cx="3724249" cy="3190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Shape 17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  Security - JWT</a:t>
            </a:r>
          </a:p>
        </p:txBody>
      </p:sp>
      <p:sp>
        <p:nvSpPr>
          <p:cNvPr id="178" name="Shape 178"/>
          <p:cNvSpPr txBox="1"/>
          <p:nvPr>
            <p:ph idx="1" type="body"/>
          </p:nvPr>
        </p:nvSpPr>
        <p:spPr>
          <a:xfrm>
            <a:off x="514050" y="1152475"/>
            <a:ext cx="3999900" cy="3416400"/>
          </a:xfrm>
          <a:prstGeom prst="rect">
            <a:avLst/>
          </a:prstGeom>
        </p:spPr>
        <p:txBody>
          <a:bodyPr anchorCtr="0" anchor="t" bIns="91425" lIns="91425" rIns="91425" tIns="91425">
            <a:noAutofit/>
          </a:bodyPr>
          <a:lstStyle/>
          <a:p>
            <a:pPr lvl="0" rtl="0">
              <a:spcBef>
                <a:spcPts val="0"/>
              </a:spcBef>
              <a:buNone/>
            </a:pPr>
            <a:r>
              <a:rPr lang="en">
                <a:solidFill>
                  <a:srgbClr val="FFFFFF"/>
                </a:solidFill>
              </a:rPr>
              <a:t>What is JWT?</a:t>
            </a:r>
          </a:p>
          <a:p>
            <a:pPr lvl="0">
              <a:spcBef>
                <a:spcPts val="0"/>
              </a:spcBef>
              <a:buNone/>
            </a:pPr>
            <a:r>
              <a:rPr lang="en">
                <a:solidFill>
                  <a:srgbClr val="FFFFFF"/>
                </a:solidFill>
              </a:rPr>
              <a:t>An open standard that defines a compact and self-contained way of securely transmitting data via a JSON object.</a:t>
            </a:r>
          </a:p>
          <a:p>
            <a:pPr lvl="0" rtl="0">
              <a:spcBef>
                <a:spcPts val="0"/>
              </a:spcBef>
              <a:buNone/>
            </a:pPr>
            <a:r>
              <a:t/>
            </a:r>
            <a:endParaRPr>
              <a:solidFill>
                <a:srgbClr val="FFFFFF"/>
              </a:solidFill>
            </a:endParaRPr>
          </a:p>
          <a:p>
            <a:pPr lvl="0">
              <a:spcBef>
                <a:spcPts val="0"/>
              </a:spcBef>
              <a:buNone/>
            </a:pPr>
            <a:r>
              <a:rPr lang="en">
                <a:solidFill>
                  <a:srgbClr val="FFFFFF"/>
                </a:solidFill>
              </a:rPr>
              <a:t>How will you use JWT within your Web API?</a:t>
            </a:r>
          </a:p>
          <a:p>
            <a:pPr lvl="0" rtl="0">
              <a:spcBef>
                <a:spcPts val="0"/>
              </a:spcBef>
              <a:buNone/>
            </a:pPr>
            <a:r>
              <a:rPr lang="en">
                <a:solidFill>
                  <a:srgbClr val="FFFFFF"/>
                </a:solidFill>
              </a:rPr>
              <a:t>It will allow us to authenticate who the user is and what roaster should be receiving the data.</a:t>
            </a:r>
          </a:p>
        </p:txBody>
      </p:sp>
      <p:pic>
        <p:nvPicPr>
          <p:cNvPr id="179" name="Shape 179"/>
          <p:cNvPicPr preferRelativeResize="0"/>
          <p:nvPr/>
        </p:nvPicPr>
        <p:blipFill rotWithShape="1">
          <a:blip r:embed="rId4">
            <a:alphaModFix/>
          </a:blip>
          <a:srcRect b="0" l="0" r="0" t="15945"/>
          <a:stretch/>
        </p:blipFill>
        <p:spPr>
          <a:xfrm>
            <a:off x="4832475" y="1152475"/>
            <a:ext cx="3898650" cy="341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Shape 184"/>
          <p:cNvSpPr txBox="1"/>
          <p:nvPr>
            <p:ph type="title"/>
          </p:nvPr>
        </p:nvSpPr>
        <p:spPr>
          <a:xfrm>
            <a:off x="311700" y="230550"/>
            <a:ext cx="8520600" cy="572700"/>
          </a:xfrm>
          <a:prstGeom prst="rect">
            <a:avLst/>
          </a:prstGeom>
        </p:spPr>
        <p:txBody>
          <a:bodyPr anchorCtr="0" anchor="t" bIns="91425" lIns="91425" rIns="91425" tIns="91425">
            <a:noAutofit/>
          </a:bodyPr>
          <a:lstStyle/>
          <a:p>
            <a:pPr lvl="0" rtl="0">
              <a:spcBef>
                <a:spcPts val="0"/>
              </a:spcBef>
              <a:buNone/>
            </a:pPr>
            <a:r>
              <a:rPr lang="en"/>
              <a:t>  Routing</a:t>
            </a:r>
          </a:p>
        </p:txBody>
      </p:sp>
      <p:graphicFrame>
        <p:nvGraphicFramePr>
          <p:cNvPr id="185" name="Shape 185"/>
          <p:cNvGraphicFramePr/>
          <p:nvPr/>
        </p:nvGraphicFramePr>
        <p:xfrm>
          <a:off x="5016075" y="299600"/>
          <a:ext cx="3000000" cy="3000000"/>
        </p:xfrm>
        <a:graphic>
          <a:graphicData uri="http://schemas.openxmlformats.org/drawingml/2006/table">
            <a:tbl>
              <a:tblPr>
                <a:noFill/>
                <a:tableStyleId>{42E468CB-DB63-476C-BB21-3483950AD13F}</a:tableStyleId>
              </a:tblPr>
              <a:tblGrid>
                <a:gridCol w="841725"/>
                <a:gridCol w="762650"/>
                <a:gridCol w="2007300"/>
              </a:tblGrid>
              <a:tr h="387300">
                <a:tc gridSpan="2">
                  <a:txBody>
                    <a:bodyPr>
                      <a:noAutofit/>
                    </a:bodyPr>
                    <a:lstStyle/>
                    <a:p>
                      <a:pPr lvl="0" rtl="0">
                        <a:spcBef>
                          <a:spcPts val="0"/>
                        </a:spcBef>
                        <a:buNone/>
                      </a:pPr>
                      <a:r>
                        <a:rPr lang="en" sz="800"/>
                        <a:t>TYPE</a:t>
                      </a:r>
                    </a:p>
                  </a:txBody>
                  <a:tcPr marT="91425" marB="91425" marR="91425" marL="91425"/>
                </a:tc>
                <a:tc hMerge="1"/>
                <a:tc>
                  <a:txBody>
                    <a:bodyPr>
                      <a:noAutofit/>
                    </a:bodyPr>
                    <a:lstStyle/>
                    <a:p>
                      <a:pPr lvl="0">
                        <a:spcBef>
                          <a:spcPts val="0"/>
                        </a:spcBef>
                        <a:buNone/>
                      </a:pPr>
                      <a:r>
                        <a:rPr lang="en" sz="800"/>
                        <a:t>POST</a:t>
                      </a:r>
                    </a:p>
                  </a:txBody>
                  <a:tcPr marT="91425" marB="91425" marR="91425" marL="91425"/>
                </a:tc>
              </a:tr>
              <a:tr h="387300">
                <a:tc gridSpan="2">
                  <a:txBody>
                    <a:bodyPr>
                      <a:noAutofit/>
                    </a:bodyPr>
                    <a:lstStyle/>
                    <a:p>
                      <a:pPr lvl="0" rtl="0">
                        <a:spcBef>
                          <a:spcPts val="0"/>
                        </a:spcBef>
                        <a:buNone/>
                      </a:pPr>
                      <a:r>
                        <a:rPr lang="en" sz="800"/>
                        <a:t>URI</a:t>
                      </a:r>
                    </a:p>
                  </a:txBody>
                  <a:tcPr marT="91425" marB="91425" marR="91425" marL="91425"/>
                </a:tc>
                <a:tc hMerge="1"/>
                <a:tc>
                  <a:txBody>
                    <a:bodyPr>
                      <a:noAutofit/>
                    </a:bodyPr>
                    <a:lstStyle/>
                    <a:p>
                      <a:pPr lvl="0">
                        <a:spcBef>
                          <a:spcPts val="0"/>
                        </a:spcBef>
                        <a:buNone/>
                      </a:pPr>
                      <a:r>
                        <a:rPr lang="en" sz="800"/>
                        <a:t>/api/user/authenticate</a:t>
                      </a:r>
                    </a:p>
                  </a:txBody>
                  <a:tcPr marT="91425" marB="91425" marR="91425" marL="91425"/>
                </a:tc>
              </a:tr>
              <a:tr h="387300">
                <a:tc gridSpan="2">
                  <a:txBody>
                    <a:bodyPr>
                      <a:noAutofit/>
                    </a:bodyPr>
                    <a:lstStyle/>
                    <a:p>
                      <a:pPr lvl="0" rtl="0">
                        <a:spcBef>
                          <a:spcPts val="0"/>
                        </a:spcBef>
                        <a:buNone/>
                      </a:pPr>
                      <a:r>
                        <a:rPr lang="en" sz="800"/>
                        <a:t>Description</a:t>
                      </a:r>
                    </a:p>
                  </a:txBody>
                  <a:tcPr marT="91425" marB="91425" marR="91425" marL="91425"/>
                </a:tc>
                <a:tc hMerge="1"/>
                <a:tc>
                  <a:txBody>
                    <a:bodyPr>
                      <a:noAutofit/>
                    </a:bodyPr>
                    <a:lstStyle/>
                    <a:p>
                      <a:pPr lvl="0">
                        <a:spcBef>
                          <a:spcPts val="0"/>
                        </a:spcBef>
                        <a:buNone/>
                      </a:pPr>
                      <a:r>
                        <a:rPr lang="en" sz="800"/>
                        <a:t>Used when logging in a user</a:t>
                      </a:r>
                    </a:p>
                  </a:txBody>
                  <a:tcPr marT="91425" marB="91425" marR="91425" marL="91425"/>
                </a:tc>
              </a:tr>
              <a:tr h="1013175">
                <a:tc gridSpan="2">
                  <a:txBody>
                    <a:bodyPr>
                      <a:noAutofit/>
                    </a:bodyPr>
                    <a:lstStyle/>
                    <a:p>
                      <a:pPr lvl="0" rtl="0">
                        <a:spcBef>
                          <a:spcPts val="0"/>
                        </a:spcBef>
                        <a:buNone/>
                      </a:pPr>
                      <a:r>
                        <a:rPr lang="en" sz="800"/>
                        <a:t>Payload</a:t>
                      </a:r>
                    </a:p>
                  </a:txBody>
                  <a:tcPr marT="91425" marB="91425" marR="91425" marL="91425"/>
                </a:tc>
                <a:tc hMerge="1"/>
                <a:tc>
                  <a:txBody>
                    <a:bodyPr>
                      <a:noAutofit/>
                    </a:bodyPr>
                    <a:lstStyle/>
                    <a:p>
                      <a:pPr lvl="0">
                        <a:spcBef>
                          <a:spcPts val="0"/>
                        </a:spcBef>
                        <a:buNone/>
                      </a:pPr>
                      <a:r>
                        <a:rPr lang="en" sz="800"/>
                        <a:t>POST /api/user/authenticate</a:t>
                      </a:r>
                    </a:p>
                    <a:p>
                      <a:pPr lvl="0">
                        <a:spcBef>
                          <a:spcPts val="0"/>
                        </a:spcBef>
                        <a:buNone/>
                      </a:pPr>
                      <a:r>
                        <a:rPr lang="en" sz="800"/>
                        <a:t>{</a:t>
                      </a:r>
                    </a:p>
                    <a:p>
                      <a:pPr lvl="0">
                        <a:spcBef>
                          <a:spcPts val="0"/>
                        </a:spcBef>
                        <a:buNone/>
                      </a:pPr>
                      <a:r>
                        <a:rPr lang="en" sz="800"/>
                        <a:t>     “username”:”RoastMaster5000”,</a:t>
                      </a:r>
                    </a:p>
                    <a:p>
                      <a:pPr lvl="0">
                        <a:spcBef>
                          <a:spcPts val="0"/>
                        </a:spcBef>
                        <a:buNone/>
                      </a:pPr>
                      <a:r>
                        <a:rPr lang="en" sz="800"/>
                        <a:t>     “password”:”1337Roaster”</a:t>
                      </a:r>
                    </a:p>
                    <a:p>
                      <a:pPr lvl="0">
                        <a:spcBef>
                          <a:spcPts val="0"/>
                        </a:spcBef>
                        <a:buNone/>
                      </a:pPr>
                      <a:r>
                        <a:rPr lang="en" sz="800"/>
                        <a:t>}</a:t>
                      </a:r>
                    </a:p>
                  </a:txBody>
                  <a:tcPr marT="91425" marB="91425" marR="91425" marL="91425"/>
                </a:tc>
              </a:tr>
              <a:tr h="1138725">
                <a:tc rowSpan="2">
                  <a:txBody>
                    <a:bodyPr>
                      <a:noAutofit/>
                    </a:bodyPr>
                    <a:lstStyle/>
                    <a:p>
                      <a:pPr lvl="0" rtl="0" algn="ctr">
                        <a:spcBef>
                          <a:spcPts val="0"/>
                        </a:spcBef>
                        <a:buNone/>
                      </a:pPr>
                      <a:r>
                        <a:rPr lang="en" sz="800"/>
                        <a:t>Response</a:t>
                      </a:r>
                    </a:p>
                  </a:txBody>
                  <a:tcPr marT="91425" marB="91425" marR="91425" marL="91425" anchor="ctr"/>
                </a:tc>
                <a:tc>
                  <a:txBody>
                    <a:bodyPr>
                      <a:noAutofit/>
                    </a:bodyPr>
                    <a:lstStyle/>
                    <a:p>
                      <a:pPr lvl="0" rtl="0">
                        <a:spcBef>
                          <a:spcPts val="0"/>
                        </a:spcBef>
                        <a:buNone/>
                      </a:pPr>
                      <a:r>
                        <a:rPr lang="en" sz="800"/>
                        <a:t>Success</a:t>
                      </a:r>
                    </a:p>
                  </a:txBody>
                  <a:tcPr marT="91425" marB="91425" marR="91425" marL="91425"/>
                </a:tc>
                <a:tc>
                  <a:txBody>
                    <a:bodyPr>
                      <a:noAutofit/>
                    </a:bodyPr>
                    <a:lstStyle/>
                    <a:p>
                      <a:pPr lvl="0">
                        <a:spcBef>
                          <a:spcPts val="0"/>
                        </a:spcBef>
                        <a:buNone/>
                      </a:pPr>
                      <a:r>
                        <a:rPr lang="en" sz="800"/>
                        <a:t>200 - application/json</a:t>
                      </a:r>
                    </a:p>
                    <a:p>
                      <a:pPr lvl="0">
                        <a:spcBef>
                          <a:spcPts val="0"/>
                        </a:spcBef>
                        <a:buNone/>
                      </a:pPr>
                      <a:r>
                        <a:rPr lang="en" sz="800"/>
                        <a:t>{</a:t>
                      </a:r>
                    </a:p>
                    <a:p>
                      <a:pPr lvl="0">
                        <a:spcBef>
                          <a:spcPts val="0"/>
                        </a:spcBef>
                        <a:buNone/>
                      </a:pPr>
                      <a:r>
                        <a:rPr lang="en" sz="800"/>
                        <a:t>      “Success”:true,</a:t>
                      </a:r>
                    </a:p>
                    <a:p>
                      <a:pPr lvl="0">
                        <a:spcBef>
                          <a:spcPts val="0"/>
                        </a:spcBef>
                        <a:buNone/>
                      </a:pPr>
                      <a:r>
                        <a:rPr lang="en" sz="800"/>
                        <a:t>      “token”:”JWT     </a:t>
                      </a:r>
                    </a:p>
                    <a:p>
                      <a:pPr lvl="0">
                        <a:spcBef>
                          <a:spcPts val="0"/>
                        </a:spcBef>
                        <a:buNone/>
                      </a:pPr>
                      <a:r>
                        <a:rPr lang="en" sz="800"/>
                        <a:t>     dkafjkEefkFSjfk.afakjAWer”</a:t>
                      </a:r>
                    </a:p>
                    <a:p>
                      <a:pPr lvl="0">
                        <a:spcBef>
                          <a:spcPts val="0"/>
                        </a:spcBef>
                        <a:buNone/>
                      </a:pPr>
                      <a:r>
                        <a:rPr lang="en" sz="800"/>
                        <a:t>}</a:t>
                      </a:r>
                    </a:p>
                  </a:txBody>
                  <a:tcPr marT="91425" marB="91425" marR="91425" marL="91425"/>
                </a:tc>
              </a:tr>
              <a:tr h="1138725">
                <a:tc vMerge="1"/>
                <a:tc>
                  <a:txBody>
                    <a:bodyPr>
                      <a:noAutofit/>
                    </a:bodyPr>
                    <a:lstStyle/>
                    <a:p>
                      <a:pPr lvl="0">
                        <a:spcBef>
                          <a:spcPts val="0"/>
                        </a:spcBef>
                        <a:buNone/>
                      </a:pPr>
                      <a:r>
                        <a:rPr lang="en" sz="800"/>
                        <a:t>Failure</a:t>
                      </a:r>
                    </a:p>
                  </a:txBody>
                  <a:tcPr marT="91425" marB="91425" marR="91425" marL="91425"/>
                </a:tc>
                <a:tc>
                  <a:txBody>
                    <a:bodyPr>
                      <a:noAutofit/>
                    </a:bodyPr>
                    <a:lstStyle/>
                    <a:p>
                      <a:pPr lvl="0">
                        <a:spcBef>
                          <a:spcPts val="0"/>
                        </a:spcBef>
                        <a:buNone/>
                      </a:pPr>
                      <a:r>
                        <a:rPr lang="en" sz="800"/>
                        <a:t>200 - application/json</a:t>
                      </a:r>
                    </a:p>
                    <a:p>
                      <a:pPr lvl="0">
                        <a:spcBef>
                          <a:spcPts val="0"/>
                        </a:spcBef>
                        <a:buNone/>
                      </a:pPr>
                      <a:r>
                        <a:rPr lang="en" sz="800"/>
                        <a:t>{</a:t>
                      </a:r>
                    </a:p>
                    <a:p>
                      <a:pPr lvl="0">
                        <a:spcBef>
                          <a:spcPts val="0"/>
                        </a:spcBef>
                        <a:buNone/>
                      </a:pPr>
                      <a:r>
                        <a:rPr lang="en" sz="800"/>
                        <a:t>      “Success”:false,</a:t>
                      </a:r>
                    </a:p>
                    <a:p>
                      <a:pPr lvl="0">
                        <a:spcBef>
                          <a:spcPts val="0"/>
                        </a:spcBef>
                        <a:buNone/>
                      </a:pPr>
                      <a:r>
                        <a:rPr lang="en" sz="800"/>
                        <a:t>      “msg”:”Authentication failed:</a:t>
                      </a:r>
                    </a:p>
                    <a:p>
                      <a:pPr lvl="0">
                        <a:spcBef>
                          <a:spcPts val="0"/>
                        </a:spcBef>
                        <a:buNone/>
                      </a:pPr>
                      <a:r>
                        <a:rPr lang="en" sz="800"/>
                        <a:t>                 User not found.”</a:t>
                      </a:r>
                    </a:p>
                    <a:p>
                      <a:pPr lvl="0">
                        <a:spcBef>
                          <a:spcPts val="0"/>
                        </a:spcBef>
                        <a:buNone/>
                      </a:pPr>
                      <a:r>
                        <a:rPr lang="en" sz="800"/>
                        <a:t>}</a:t>
                      </a:r>
                    </a:p>
                  </a:txBody>
                  <a:tcPr marT="91425" marB="91425" marR="91425" marL="91425"/>
                </a:tc>
              </a:tr>
            </a:tbl>
          </a:graphicData>
        </a:graphic>
      </p:graphicFrame>
      <p:graphicFrame>
        <p:nvGraphicFramePr>
          <p:cNvPr id="186" name="Shape 186"/>
          <p:cNvGraphicFramePr/>
          <p:nvPr/>
        </p:nvGraphicFramePr>
        <p:xfrm>
          <a:off x="746587" y="963225"/>
          <a:ext cx="3000000" cy="3000000"/>
        </p:xfrm>
        <a:graphic>
          <a:graphicData uri="http://schemas.openxmlformats.org/drawingml/2006/table">
            <a:tbl>
              <a:tblPr>
                <a:noFill/>
                <a:tableStyleId>{42E468CB-DB63-476C-BB21-3483950AD13F}</a:tableStyleId>
              </a:tblPr>
              <a:tblGrid>
                <a:gridCol w="727975"/>
                <a:gridCol w="627000"/>
                <a:gridCol w="2659750"/>
              </a:tblGrid>
              <a:tr h="299525">
                <a:tc gridSpan="2">
                  <a:txBody>
                    <a:bodyPr>
                      <a:noAutofit/>
                    </a:bodyPr>
                    <a:lstStyle/>
                    <a:p>
                      <a:pPr lvl="0" rtl="0">
                        <a:spcBef>
                          <a:spcPts val="0"/>
                        </a:spcBef>
                        <a:buNone/>
                      </a:pPr>
                      <a:r>
                        <a:rPr lang="en" sz="800"/>
                        <a:t>TYPE</a:t>
                      </a:r>
                    </a:p>
                  </a:txBody>
                  <a:tcPr marT="91425" marB="91425" marR="91425" marL="91425"/>
                </a:tc>
                <a:tc hMerge="1"/>
                <a:tc>
                  <a:txBody>
                    <a:bodyPr>
                      <a:noAutofit/>
                    </a:bodyPr>
                    <a:lstStyle/>
                    <a:p>
                      <a:pPr lvl="0" rtl="0">
                        <a:spcBef>
                          <a:spcPts val="0"/>
                        </a:spcBef>
                        <a:buNone/>
                      </a:pPr>
                      <a:r>
                        <a:rPr lang="en" sz="800"/>
                        <a:t>POST</a:t>
                      </a:r>
                    </a:p>
                  </a:txBody>
                  <a:tcPr marT="91425" marB="91425" marR="91425" marL="91425"/>
                </a:tc>
              </a:tr>
              <a:tr h="299525">
                <a:tc gridSpan="2">
                  <a:txBody>
                    <a:bodyPr>
                      <a:noAutofit/>
                    </a:bodyPr>
                    <a:lstStyle/>
                    <a:p>
                      <a:pPr lvl="0" rtl="0">
                        <a:spcBef>
                          <a:spcPts val="0"/>
                        </a:spcBef>
                        <a:buNone/>
                      </a:pPr>
                      <a:r>
                        <a:rPr lang="en" sz="800"/>
                        <a:t>URI</a:t>
                      </a:r>
                    </a:p>
                  </a:txBody>
                  <a:tcPr marT="91425" marB="91425" marR="91425" marL="91425"/>
                </a:tc>
                <a:tc hMerge="1"/>
                <a:tc>
                  <a:txBody>
                    <a:bodyPr>
                      <a:noAutofit/>
                    </a:bodyPr>
                    <a:lstStyle/>
                    <a:p>
                      <a:pPr lvl="0" rtl="0">
                        <a:spcBef>
                          <a:spcPts val="0"/>
                        </a:spcBef>
                        <a:buNone/>
                      </a:pPr>
                      <a:r>
                        <a:rPr lang="en" sz="800"/>
                        <a:t>/api/roast</a:t>
                      </a:r>
                    </a:p>
                  </a:txBody>
                  <a:tcPr marT="91425" marB="91425" marR="91425" marL="91425"/>
                </a:tc>
              </a:tr>
              <a:tr h="299525">
                <a:tc gridSpan="2">
                  <a:txBody>
                    <a:bodyPr>
                      <a:noAutofit/>
                    </a:bodyPr>
                    <a:lstStyle/>
                    <a:p>
                      <a:pPr lvl="0" rtl="0">
                        <a:spcBef>
                          <a:spcPts val="0"/>
                        </a:spcBef>
                        <a:buNone/>
                      </a:pPr>
                      <a:r>
                        <a:rPr lang="en" sz="800"/>
                        <a:t>Description</a:t>
                      </a:r>
                    </a:p>
                  </a:txBody>
                  <a:tcPr marT="91425" marB="91425" marR="91425" marL="91425"/>
                </a:tc>
                <a:tc hMerge="1"/>
                <a:tc>
                  <a:txBody>
                    <a:bodyPr>
                      <a:noAutofit/>
                    </a:bodyPr>
                    <a:lstStyle/>
                    <a:p>
                      <a:pPr lvl="0" rtl="0">
                        <a:spcBef>
                          <a:spcPts val="0"/>
                        </a:spcBef>
                        <a:buNone/>
                      </a:pPr>
                      <a:r>
                        <a:rPr lang="en" sz="800"/>
                        <a:t>Create a roasting profile.</a:t>
                      </a:r>
                    </a:p>
                  </a:txBody>
                  <a:tcPr marT="91425" marB="91425" marR="91425" marL="91425"/>
                </a:tc>
              </a:tr>
              <a:tr h="299525">
                <a:tc gridSpan="2">
                  <a:txBody>
                    <a:bodyPr>
                      <a:noAutofit/>
                    </a:bodyPr>
                    <a:lstStyle/>
                    <a:p>
                      <a:pPr lvl="0" rtl="0">
                        <a:spcBef>
                          <a:spcPts val="0"/>
                        </a:spcBef>
                        <a:buNone/>
                      </a:pPr>
                      <a:r>
                        <a:rPr lang="en" sz="800"/>
                        <a:t>Payload</a:t>
                      </a:r>
                    </a:p>
                  </a:txBody>
                  <a:tcPr marT="91425" marB="91425" marR="91425" marL="91425"/>
                </a:tc>
                <a:tc hMerge="1"/>
                <a:tc>
                  <a:txBody>
                    <a:bodyPr>
                      <a:noAutofit/>
                    </a:bodyPr>
                    <a:lstStyle/>
                    <a:p>
                      <a:pPr lvl="0">
                        <a:spcBef>
                          <a:spcPts val="0"/>
                        </a:spcBef>
                        <a:buNone/>
                      </a:pPr>
                      <a:r>
                        <a:rPr lang="en" sz="800"/>
                        <a:t>POST </a:t>
                      </a:r>
                      <a:r>
                        <a:rPr lang="en" sz="800">
                          <a:solidFill>
                            <a:schemeClr val="dk1"/>
                          </a:solidFill>
                        </a:rPr>
                        <a:t>/api/roast</a:t>
                      </a:r>
                    </a:p>
                    <a:p>
                      <a:pPr lvl="0">
                        <a:spcBef>
                          <a:spcPts val="0"/>
                        </a:spcBef>
                        <a:buNone/>
                      </a:pPr>
                      <a:r>
                        <a:t/>
                      </a:r>
                      <a:endParaRPr sz="800">
                        <a:solidFill>
                          <a:schemeClr val="dk1"/>
                        </a:solidFill>
                      </a:endParaRPr>
                    </a:p>
                    <a:p>
                      <a:pPr lvl="0">
                        <a:spcBef>
                          <a:spcPts val="0"/>
                        </a:spcBef>
                        <a:buClr>
                          <a:schemeClr val="dk1"/>
                        </a:buClr>
                        <a:buSzPct val="137500"/>
                        <a:buFont typeface="Arial"/>
                        <a:buNone/>
                      </a:pPr>
                      <a:r>
                        <a:rPr lang="en" sz="800">
                          <a:solidFill>
                            <a:schemeClr val="dk1"/>
                          </a:solidFill>
                        </a:rPr>
                        <a:t>Set Header:</a:t>
                      </a:r>
                    </a:p>
                    <a:p>
                      <a:pPr lvl="0" rtl="0">
                        <a:spcBef>
                          <a:spcPts val="0"/>
                        </a:spcBef>
                        <a:buClr>
                          <a:schemeClr val="dk1"/>
                        </a:buClr>
                        <a:buSzPct val="137500"/>
                        <a:buFont typeface="Arial"/>
                        <a:buNone/>
                      </a:pPr>
                      <a:r>
                        <a:rPr lang="en" sz="800">
                          <a:solidFill>
                            <a:schemeClr val="dk1"/>
                          </a:solidFill>
                        </a:rPr>
                        <a:t>Authentication = “JWT dkafjkEefkFSjfk.afakjAWer”</a:t>
                      </a:r>
                    </a:p>
                  </a:txBody>
                  <a:tcPr marT="91425" marB="91425" marR="91425" marL="91425"/>
                </a:tc>
              </a:tr>
              <a:tr h="1082925">
                <a:tc rowSpan="2">
                  <a:txBody>
                    <a:bodyPr>
                      <a:noAutofit/>
                    </a:bodyPr>
                    <a:lstStyle/>
                    <a:p>
                      <a:pPr lvl="0" rtl="0" algn="ctr">
                        <a:spcBef>
                          <a:spcPts val="0"/>
                        </a:spcBef>
                        <a:buNone/>
                      </a:pPr>
                      <a:r>
                        <a:rPr lang="en" sz="800"/>
                        <a:t>Response</a:t>
                      </a:r>
                    </a:p>
                  </a:txBody>
                  <a:tcPr marT="91425" marB="91425" marR="91425" marL="91425" anchor="ctr"/>
                </a:tc>
                <a:tc>
                  <a:txBody>
                    <a:bodyPr>
                      <a:noAutofit/>
                    </a:bodyPr>
                    <a:lstStyle/>
                    <a:p>
                      <a:pPr lvl="0" rtl="0">
                        <a:spcBef>
                          <a:spcPts val="0"/>
                        </a:spcBef>
                        <a:buNone/>
                      </a:pPr>
                      <a:r>
                        <a:rPr lang="en" sz="800"/>
                        <a:t>Success</a:t>
                      </a:r>
                    </a:p>
                  </a:txBody>
                  <a:tcPr marT="91425" marB="91425" marR="91425" marL="91425"/>
                </a:tc>
                <a:tc>
                  <a:txBody>
                    <a:bodyPr>
                      <a:noAutofit/>
                    </a:bodyPr>
                    <a:lstStyle/>
                    <a:p>
                      <a:pPr lvl="0" rtl="0">
                        <a:spcBef>
                          <a:spcPts val="0"/>
                        </a:spcBef>
                        <a:buNone/>
                      </a:pPr>
                      <a:r>
                        <a:rPr lang="en" sz="800"/>
                        <a:t>200 - application/json</a:t>
                      </a:r>
                    </a:p>
                    <a:p>
                      <a:pPr lvl="0">
                        <a:spcBef>
                          <a:spcPts val="0"/>
                        </a:spcBef>
                        <a:buNone/>
                      </a:pPr>
                      <a:r>
                        <a:rPr lang="en" sz="800"/>
                        <a:t>{</a:t>
                      </a:r>
                    </a:p>
                    <a:p>
                      <a:pPr lvl="0">
                        <a:spcBef>
                          <a:spcPts val="0"/>
                        </a:spcBef>
                        <a:buNone/>
                      </a:pPr>
                      <a:r>
                        <a:rPr lang="en" sz="800"/>
                        <a:t>      “roastname”:”French Roast”,</a:t>
                      </a:r>
                    </a:p>
                    <a:p>
                      <a:pPr lvl="0">
                        <a:spcBef>
                          <a:spcPts val="0"/>
                        </a:spcBef>
                        <a:buNone/>
                      </a:pPr>
                      <a:r>
                        <a:rPr lang="en" sz="800"/>
                        <a:t>      “beanType”:”Peruvian”,</a:t>
                      </a:r>
                    </a:p>
                    <a:p>
                      <a:pPr lvl="0">
                        <a:spcBef>
                          <a:spcPts val="0"/>
                        </a:spcBef>
                        <a:buNone/>
                      </a:pPr>
                      <a:r>
                        <a:rPr lang="en" sz="800"/>
                        <a:t>      “roastType”:”Dark”,</a:t>
                      </a:r>
                    </a:p>
                    <a:p>
                      <a:pPr lvl="0">
                        <a:spcBef>
                          <a:spcPts val="0"/>
                        </a:spcBef>
                        <a:buNone/>
                      </a:pPr>
                      <a:r>
                        <a:rPr lang="en" sz="800"/>
                        <a:t>      “roastingData”: ”(0,150,20),(39,200,44),  </a:t>
                      </a:r>
                    </a:p>
                    <a:p>
                      <a:pPr lvl="0" rtl="0">
                        <a:spcBef>
                          <a:spcPts val="0"/>
                        </a:spcBef>
                        <a:buNone/>
                      </a:pPr>
                      <a:r>
                        <a:rPr lang="en" sz="800"/>
                        <a:t>                                 (400, 225, 10),(500,0,0)”</a:t>
                      </a:r>
                    </a:p>
                    <a:p>
                      <a:pPr lvl="0" rtl="0">
                        <a:spcBef>
                          <a:spcPts val="0"/>
                        </a:spcBef>
                        <a:buNone/>
                      </a:pPr>
                      <a:r>
                        <a:rPr lang="en" sz="800"/>
                        <a:t>}</a:t>
                      </a:r>
                    </a:p>
                  </a:txBody>
                  <a:tcPr marT="91425" marB="91425" marR="91425" marL="91425"/>
                </a:tc>
              </a:tr>
              <a:tr h="783250">
                <a:tc vMerge="1"/>
                <a:tc>
                  <a:txBody>
                    <a:bodyPr>
                      <a:noAutofit/>
                    </a:bodyPr>
                    <a:lstStyle/>
                    <a:p>
                      <a:pPr lvl="0" rtl="0">
                        <a:spcBef>
                          <a:spcPts val="0"/>
                        </a:spcBef>
                        <a:buNone/>
                      </a:pPr>
                      <a:r>
                        <a:rPr lang="en" sz="800"/>
                        <a:t>Failure</a:t>
                      </a:r>
                    </a:p>
                  </a:txBody>
                  <a:tcPr marT="91425" marB="91425" marR="91425" marL="91425"/>
                </a:tc>
                <a:tc>
                  <a:txBody>
                    <a:bodyPr>
                      <a:noAutofit/>
                    </a:bodyPr>
                    <a:lstStyle/>
                    <a:p>
                      <a:pPr lvl="0" rtl="0">
                        <a:spcBef>
                          <a:spcPts val="0"/>
                        </a:spcBef>
                        <a:buNone/>
                      </a:pPr>
                      <a:r>
                        <a:rPr lang="en" sz="800"/>
                        <a:t>200 - application/json</a:t>
                      </a:r>
                    </a:p>
                    <a:p>
                      <a:pPr lvl="0" rtl="0">
                        <a:spcBef>
                          <a:spcPts val="0"/>
                        </a:spcBef>
                        <a:buNone/>
                      </a:pPr>
                      <a:r>
                        <a:rPr lang="en" sz="800"/>
                        <a:t>{</a:t>
                      </a:r>
                    </a:p>
                    <a:p>
                      <a:pPr lvl="0" rtl="0">
                        <a:spcBef>
                          <a:spcPts val="0"/>
                        </a:spcBef>
                        <a:buNone/>
                      </a:pPr>
                      <a:r>
                        <a:rPr lang="en" sz="800"/>
                        <a:t>      “Success”:false,</a:t>
                      </a:r>
                    </a:p>
                    <a:p>
                      <a:pPr lvl="0" rtl="0">
                        <a:spcBef>
                          <a:spcPts val="0"/>
                        </a:spcBef>
                        <a:buNone/>
                      </a:pPr>
                      <a:r>
                        <a:rPr lang="en" sz="800"/>
                        <a:t>      “msg”:”No roasts found.”</a:t>
                      </a:r>
                    </a:p>
                    <a:p>
                      <a:pPr lvl="0" rtl="0">
                        <a:spcBef>
                          <a:spcPts val="0"/>
                        </a:spcBef>
                        <a:buNone/>
                      </a:pPr>
                      <a:r>
                        <a:rPr lang="en" sz="800"/>
                        <a:t>}</a:t>
                      </a: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57" name="Shape 57"/>
        <p:cNvGrpSpPr/>
        <p:nvPr/>
      </p:nvGrpSpPr>
      <p:grpSpPr>
        <a:xfrm>
          <a:off x="0" y="0"/>
          <a:ext cx="0" cy="0"/>
          <a:chOff x="0" y="0"/>
          <a:chExt cx="0" cy="0"/>
        </a:xfrm>
      </p:grpSpPr>
      <p:sp>
        <p:nvSpPr>
          <p:cNvPr id="58" name="Shape 58"/>
          <p:cNvSpPr txBox="1"/>
          <p:nvPr>
            <p:ph type="title"/>
          </p:nvPr>
        </p:nvSpPr>
        <p:spPr>
          <a:xfrm>
            <a:off x="387900" y="445025"/>
            <a:ext cx="8520600" cy="572700"/>
          </a:xfrm>
          <a:prstGeom prst="rect">
            <a:avLst/>
          </a:prstGeom>
        </p:spPr>
        <p:txBody>
          <a:bodyPr anchorCtr="0" anchor="t" bIns="91425" lIns="91425" rIns="91425" tIns="91425">
            <a:noAutofit/>
          </a:bodyPr>
          <a:lstStyle/>
          <a:p>
            <a:pPr lvl="0">
              <a:spcBef>
                <a:spcPts val="0"/>
              </a:spcBef>
              <a:buNone/>
            </a:pPr>
            <a:r>
              <a:rPr lang="en"/>
              <a:t>  Project Overview</a:t>
            </a:r>
          </a:p>
        </p:txBody>
      </p:sp>
      <p:sp>
        <p:nvSpPr>
          <p:cNvPr id="59" name="Shape 59"/>
          <p:cNvSpPr txBox="1"/>
          <p:nvPr>
            <p:ph idx="1" type="body"/>
          </p:nvPr>
        </p:nvSpPr>
        <p:spPr>
          <a:xfrm>
            <a:off x="387900" y="941525"/>
            <a:ext cx="3999900" cy="3416400"/>
          </a:xfrm>
          <a:prstGeom prst="rect">
            <a:avLst/>
          </a:prstGeom>
        </p:spPr>
        <p:txBody>
          <a:bodyPr anchorCtr="0" anchor="t" bIns="91425" lIns="91425" rIns="91425" tIns="91425">
            <a:noAutofit/>
          </a:bodyPr>
          <a:lstStyle/>
          <a:p>
            <a:pPr lvl="0">
              <a:spcBef>
                <a:spcPts val="0"/>
              </a:spcBef>
              <a:buNone/>
            </a:pPr>
            <a:r>
              <a:rPr lang="en">
                <a:solidFill>
                  <a:srgbClr val="FFFFFF"/>
                </a:solidFill>
              </a:rPr>
              <a:t>    What is a coffee roaster?</a:t>
            </a:r>
          </a:p>
          <a:p>
            <a:pPr indent="-228600" lvl="0" marL="457200" rtl="0">
              <a:spcBef>
                <a:spcPts val="0"/>
              </a:spcBef>
              <a:buClr>
                <a:srgbClr val="FFFFFF"/>
              </a:buClr>
              <a:buChar char="●"/>
            </a:pPr>
            <a:r>
              <a:rPr lang="en">
                <a:solidFill>
                  <a:srgbClr val="FFFFFF"/>
                </a:solidFill>
              </a:rPr>
              <a:t>Coffee is typically roasted and ground when purchased on store shelves</a:t>
            </a:r>
            <a:br>
              <a:rPr lang="en">
                <a:solidFill>
                  <a:srgbClr val="FFFFFF"/>
                </a:solidFill>
              </a:rPr>
            </a:br>
          </a:p>
          <a:p>
            <a:pPr indent="-228600" lvl="0" marL="457200" rtl="0">
              <a:spcBef>
                <a:spcPts val="0"/>
              </a:spcBef>
              <a:buClr>
                <a:srgbClr val="FFFFFF"/>
              </a:buClr>
              <a:buChar char="●"/>
            </a:pPr>
            <a:r>
              <a:rPr lang="en">
                <a:solidFill>
                  <a:srgbClr val="FFFFFF"/>
                </a:solidFill>
              </a:rPr>
              <a:t>Coffee beans are initially green and turn their familiar brown color during the roasting process</a:t>
            </a:r>
            <a:br>
              <a:rPr lang="en">
                <a:solidFill>
                  <a:srgbClr val="FFFFFF"/>
                </a:solidFill>
              </a:rPr>
            </a:br>
          </a:p>
          <a:p>
            <a:pPr indent="-228600" lvl="0" marL="457200" rtl="0">
              <a:spcBef>
                <a:spcPts val="0"/>
              </a:spcBef>
              <a:buClr>
                <a:srgbClr val="FFFFFF"/>
              </a:buClr>
              <a:buChar char="●"/>
            </a:pPr>
            <a:r>
              <a:rPr lang="en">
                <a:solidFill>
                  <a:srgbClr val="FFFFFF"/>
                </a:solidFill>
              </a:rPr>
              <a:t>A majority of coffee drinkers brew their own coffee, but some are beginning to experiment with roasting as well</a:t>
            </a:r>
            <a:br>
              <a:rPr lang="en">
                <a:solidFill>
                  <a:srgbClr val="FFFFFF"/>
                </a:solidFill>
              </a:rPr>
            </a:br>
          </a:p>
          <a:p>
            <a:pPr indent="-228600" lvl="0" marL="457200" rtl="0">
              <a:spcBef>
                <a:spcPts val="0"/>
              </a:spcBef>
              <a:buClr>
                <a:srgbClr val="FFFFFF"/>
              </a:buClr>
              <a:buChar char="●"/>
            </a:pPr>
            <a:r>
              <a:rPr lang="en">
                <a:solidFill>
                  <a:srgbClr val="FFFFFF"/>
                </a:solidFill>
              </a:rPr>
              <a:t>Coffee roasters typically come in two styles: Air or Drum. </a:t>
            </a:r>
          </a:p>
        </p:txBody>
      </p:sp>
      <p:grpSp>
        <p:nvGrpSpPr>
          <p:cNvPr id="60" name="Shape 60"/>
          <p:cNvGrpSpPr/>
          <p:nvPr/>
        </p:nvGrpSpPr>
        <p:grpSpPr>
          <a:xfrm>
            <a:off x="4608875" y="3194549"/>
            <a:ext cx="4123150" cy="1642475"/>
            <a:chOff x="4608875" y="3194549"/>
            <a:chExt cx="4123150" cy="1642475"/>
          </a:xfrm>
        </p:grpSpPr>
        <p:pic>
          <p:nvPicPr>
            <p:cNvPr descr="61CrYUCDXaL._SL1000_.jpg" id="61" name="Shape 61"/>
            <p:cNvPicPr preferRelativeResize="0"/>
            <p:nvPr/>
          </p:nvPicPr>
          <p:blipFill>
            <a:blip r:embed="rId4">
              <a:alphaModFix/>
            </a:blip>
            <a:stretch>
              <a:fillRect/>
            </a:stretch>
          </p:blipFill>
          <p:spPr>
            <a:xfrm>
              <a:off x="6251350" y="3194550"/>
              <a:ext cx="2480675" cy="1642475"/>
            </a:xfrm>
            <a:prstGeom prst="rect">
              <a:avLst/>
            </a:prstGeom>
            <a:noFill/>
            <a:ln>
              <a:noFill/>
            </a:ln>
          </p:spPr>
        </p:pic>
        <p:pic>
          <p:nvPicPr>
            <p:cNvPr descr="717rOdxW74L._SL1500_.jpg" id="62" name="Shape 62"/>
            <p:cNvPicPr preferRelativeResize="0"/>
            <p:nvPr/>
          </p:nvPicPr>
          <p:blipFill>
            <a:blip r:embed="rId5">
              <a:alphaModFix/>
            </a:blip>
            <a:stretch>
              <a:fillRect/>
            </a:stretch>
          </p:blipFill>
          <p:spPr>
            <a:xfrm>
              <a:off x="4608875" y="3194549"/>
              <a:ext cx="1642473" cy="1642473"/>
            </a:xfrm>
            <a:prstGeom prst="rect">
              <a:avLst/>
            </a:prstGeom>
            <a:noFill/>
            <a:ln>
              <a:noFill/>
            </a:ln>
          </p:spPr>
        </p:pic>
      </p:grpSp>
      <p:grpSp>
        <p:nvGrpSpPr>
          <p:cNvPr id="63" name="Shape 63"/>
          <p:cNvGrpSpPr/>
          <p:nvPr/>
        </p:nvGrpSpPr>
        <p:grpSpPr>
          <a:xfrm>
            <a:off x="4608887" y="274725"/>
            <a:ext cx="4123137" cy="2061575"/>
            <a:chOff x="4461587" y="902625"/>
            <a:chExt cx="4123137" cy="2061575"/>
          </a:xfrm>
        </p:grpSpPr>
        <p:pic>
          <p:nvPicPr>
            <p:cNvPr id="64" name="Shape 64"/>
            <p:cNvPicPr preferRelativeResize="0"/>
            <p:nvPr/>
          </p:nvPicPr>
          <p:blipFill rotWithShape="1">
            <a:blip r:embed="rId6">
              <a:alphaModFix/>
            </a:blip>
            <a:srcRect b="0" l="40684" r="0" t="0"/>
            <a:stretch/>
          </p:blipFill>
          <p:spPr>
            <a:xfrm>
              <a:off x="6523150" y="902625"/>
              <a:ext cx="2061574" cy="2061575"/>
            </a:xfrm>
            <a:prstGeom prst="rect">
              <a:avLst/>
            </a:prstGeom>
            <a:noFill/>
            <a:ln>
              <a:noFill/>
            </a:ln>
          </p:spPr>
        </p:pic>
        <p:pic>
          <p:nvPicPr>
            <p:cNvPr descr="75_degrees_green_coffee.png" id="65" name="Shape 65"/>
            <p:cNvPicPr preferRelativeResize="0"/>
            <p:nvPr/>
          </p:nvPicPr>
          <p:blipFill>
            <a:blip r:embed="rId7">
              <a:alphaModFix/>
            </a:blip>
            <a:stretch>
              <a:fillRect/>
            </a:stretch>
          </p:blipFill>
          <p:spPr>
            <a:xfrm>
              <a:off x="4461587" y="902625"/>
              <a:ext cx="2061573" cy="2061573"/>
            </a:xfrm>
            <a:prstGeom prst="rect">
              <a:avLst/>
            </a:prstGeom>
            <a:noFill/>
            <a:ln>
              <a:noFill/>
            </a:ln>
          </p:spPr>
        </p:pic>
      </p:grpSp>
      <p:cxnSp>
        <p:nvCxnSpPr>
          <p:cNvPr id="66" name="Shape 66"/>
          <p:cNvCxnSpPr/>
          <p:nvPr/>
        </p:nvCxnSpPr>
        <p:spPr>
          <a:xfrm>
            <a:off x="5614275" y="2392350"/>
            <a:ext cx="0" cy="726000"/>
          </a:xfrm>
          <a:prstGeom prst="straightConnector1">
            <a:avLst/>
          </a:prstGeom>
          <a:noFill/>
          <a:ln cap="flat" cmpd="sng" w="28575">
            <a:solidFill>
              <a:srgbClr val="FFFFFF"/>
            </a:solidFill>
            <a:prstDash val="solid"/>
            <a:round/>
            <a:headEnd len="lg" w="lg" type="none"/>
            <a:tailEnd len="lg" w="lg" type="triangle"/>
          </a:ln>
        </p:spPr>
      </p:cxnSp>
      <p:cxnSp>
        <p:nvCxnSpPr>
          <p:cNvPr id="67" name="Shape 67"/>
          <p:cNvCxnSpPr/>
          <p:nvPr/>
        </p:nvCxnSpPr>
        <p:spPr>
          <a:xfrm rot="10800000">
            <a:off x="7689675" y="2402425"/>
            <a:ext cx="0" cy="726000"/>
          </a:xfrm>
          <a:prstGeom prst="straightConnector1">
            <a:avLst/>
          </a:prstGeom>
          <a:noFill/>
          <a:ln cap="flat" cmpd="sng" w="28575">
            <a:solidFill>
              <a:srgbClr val="FFFFFF"/>
            </a:solidFill>
            <a:prstDash val="solid"/>
            <a:round/>
            <a:headEnd len="lg" w="lg" type="none"/>
            <a:tailEnd len="lg" w="lg"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Shape 191"/>
          <p:cNvSpPr/>
          <p:nvPr/>
        </p:nvSpPr>
        <p:spPr>
          <a:xfrm>
            <a:off x="3271525" y="881762"/>
            <a:ext cx="5364600" cy="3739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2" name="Shape 192"/>
          <p:cNvSpPr txBox="1"/>
          <p:nvPr>
            <p:ph type="title"/>
          </p:nvPr>
        </p:nvSpPr>
        <p:spPr>
          <a:xfrm>
            <a:off x="412075" y="235475"/>
            <a:ext cx="3335700" cy="608400"/>
          </a:xfrm>
          <a:prstGeom prst="rect">
            <a:avLst/>
          </a:prstGeom>
        </p:spPr>
        <p:txBody>
          <a:bodyPr anchorCtr="0" anchor="t" bIns="91425" lIns="91425" rIns="91425" tIns="91425">
            <a:noAutofit/>
          </a:bodyPr>
          <a:lstStyle/>
          <a:p>
            <a:pPr lvl="0" rtl="0">
              <a:spcBef>
                <a:spcPts val="0"/>
              </a:spcBef>
              <a:buNone/>
            </a:pPr>
            <a:r>
              <a:rPr lang="en"/>
              <a:t> iOS Block Diagram </a:t>
            </a:r>
          </a:p>
        </p:txBody>
      </p:sp>
      <p:sp>
        <p:nvSpPr>
          <p:cNvPr id="193" name="Shape 193"/>
          <p:cNvSpPr txBox="1"/>
          <p:nvPr>
            <p:ph idx="1" type="body"/>
          </p:nvPr>
        </p:nvSpPr>
        <p:spPr>
          <a:xfrm>
            <a:off x="623400" y="863550"/>
            <a:ext cx="2505900" cy="3416400"/>
          </a:xfrm>
          <a:prstGeom prst="rect">
            <a:avLst/>
          </a:prstGeom>
        </p:spPr>
        <p:txBody>
          <a:bodyPr anchorCtr="0" anchor="t" bIns="91425" lIns="91425" rIns="91425" tIns="91425">
            <a:noAutofit/>
          </a:bodyPr>
          <a:lstStyle/>
          <a:p>
            <a:pPr indent="-228600" lvl="0" marL="457200" rtl="0">
              <a:spcBef>
                <a:spcPts val="0"/>
              </a:spcBef>
              <a:buClr>
                <a:srgbClr val="FFFFFF"/>
              </a:buClr>
              <a:buChar char="●"/>
            </a:pPr>
            <a:r>
              <a:rPr lang="en">
                <a:solidFill>
                  <a:srgbClr val="FFFFFF"/>
                </a:solidFill>
              </a:rPr>
              <a:t>Full control of coffee roaster</a:t>
            </a:r>
            <a:br>
              <a:rPr lang="en">
                <a:solidFill>
                  <a:srgbClr val="FFFFFF"/>
                </a:solidFill>
              </a:rPr>
            </a:br>
          </a:p>
          <a:p>
            <a:pPr indent="-228600" lvl="0" marL="457200" rtl="0">
              <a:spcBef>
                <a:spcPts val="0"/>
              </a:spcBef>
              <a:buClr>
                <a:srgbClr val="FFFFFF"/>
              </a:buClr>
              <a:buChar char="●"/>
            </a:pPr>
            <a:r>
              <a:rPr lang="en">
                <a:solidFill>
                  <a:srgbClr val="FFFFFF"/>
                </a:solidFill>
              </a:rPr>
              <a:t>Begin and track a roast in progress</a:t>
            </a:r>
            <a:br>
              <a:rPr lang="en">
                <a:solidFill>
                  <a:srgbClr val="FFFFFF"/>
                </a:solidFill>
              </a:rPr>
            </a:br>
          </a:p>
          <a:p>
            <a:pPr indent="-228600" lvl="0" marL="457200" rtl="0">
              <a:spcBef>
                <a:spcPts val="0"/>
              </a:spcBef>
              <a:buClr>
                <a:srgbClr val="FFFFFF"/>
              </a:buClr>
              <a:buChar char="●"/>
            </a:pPr>
            <a:r>
              <a:rPr lang="en">
                <a:solidFill>
                  <a:srgbClr val="FFFFFF"/>
                </a:solidFill>
              </a:rPr>
              <a:t>Notification when roast is complete</a:t>
            </a:r>
            <a:br>
              <a:rPr lang="en">
                <a:solidFill>
                  <a:srgbClr val="FFFFFF"/>
                </a:solidFill>
              </a:rPr>
            </a:br>
          </a:p>
          <a:p>
            <a:pPr indent="-228600" lvl="0" marL="457200" rtl="0">
              <a:spcBef>
                <a:spcPts val="0"/>
              </a:spcBef>
              <a:buClr>
                <a:srgbClr val="FFFFFF"/>
              </a:buClr>
              <a:buChar char="●"/>
            </a:pPr>
            <a:r>
              <a:rPr lang="en">
                <a:solidFill>
                  <a:srgbClr val="FFFFFF"/>
                </a:solidFill>
              </a:rPr>
              <a:t>Browse &amp; Add new roast profiles</a:t>
            </a:r>
          </a:p>
        </p:txBody>
      </p:sp>
      <p:pic>
        <p:nvPicPr>
          <p:cNvPr descr="iOS-Web App Block Diagram - New Page.jpeg" id="194" name="Shape 194"/>
          <p:cNvPicPr preferRelativeResize="0"/>
          <p:nvPr/>
        </p:nvPicPr>
        <p:blipFill>
          <a:blip r:embed="rId4">
            <a:alphaModFix/>
          </a:blip>
          <a:stretch>
            <a:fillRect/>
          </a:stretch>
        </p:blipFill>
        <p:spPr>
          <a:xfrm>
            <a:off x="3271524" y="864824"/>
            <a:ext cx="5364599" cy="37730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98" name="Shape 198"/>
        <p:cNvGrpSpPr/>
        <p:nvPr/>
      </p:nvGrpSpPr>
      <p:grpSpPr>
        <a:xfrm>
          <a:off x="0" y="0"/>
          <a:ext cx="0" cy="0"/>
          <a:chOff x="0" y="0"/>
          <a:chExt cx="0" cy="0"/>
        </a:xfrm>
      </p:grpSpPr>
      <p:pic>
        <p:nvPicPr>
          <p:cNvPr descr="Figure 7.2.1A.png" id="199" name="Shape 199"/>
          <p:cNvPicPr preferRelativeResize="0"/>
          <p:nvPr/>
        </p:nvPicPr>
        <p:blipFill>
          <a:blip r:embed="rId4">
            <a:alphaModFix/>
          </a:blip>
          <a:stretch>
            <a:fillRect/>
          </a:stretch>
        </p:blipFill>
        <p:spPr>
          <a:xfrm>
            <a:off x="659836" y="1299972"/>
            <a:ext cx="1760975" cy="3132225"/>
          </a:xfrm>
          <a:prstGeom prst="rect">
            <a:avLst/>
          </a:prstGeom>
          <a:noFill/>
          <a:ln>
            <a:noFill/>
          </a:ln>
        </p:spPr>
      </p:pic>
      <p:pic>
        <p:nvPicPr>
          <p:cNvPr descr="Figure 7.2.1B.png" id="200" name="Shape 200"/>
          <p:cNvPicPr preferRelativeResize="0"/>
          <p:nvPr/>
        </p:nvPicPr>
        <p:blipFill>
          <a:blip r:embed="rId5">
            <a:alphaModFix/>
          </a:blip>
          <a:stretch>
            <a:fillRect/>
          </a:stretch>
        </p:blipFill>
        <p:spPr>
          <a:xfrm>
            <a:off x="2680962" y="1299962"/>
            <a:ext cx="1760975" cy="3132228"/>
          </a:xfrm>
          <a:prstGeom prst="rect">
            <a:avLst/>
          </a:prstGeom>
          <a:noFill/>
          <a:ln>
            <a:noFill/>
          </a:ln>
        </p:spPr>
      </p:pic>
      <p:pic>
        <p:nvPicPr>
          <p:cNvPr descr="Figure 7.2.1C.png" id="201" name="Shape 201"/>
          <p:cNvPicPr preferRelativeResize="0"/>
          <p:nvPr/>
        </p:nvPicPr>
        <p:blipFill>
          <a:blip r:embed="rId6">
            <a:alphaModFix/>
          </a:blip>
          <a:stretch>
            <a:fillRect/>
          </a:stretch>
        </p:blipFill>
        <p:spPr>
          <a:xfrm>
            <a:off x="4702070" y="1299975"/>
            <a:ext cx="1760975" cy="3132211"/>
          </a:xfrm>
          <a:prstGeom prst="rect">
            <a:avLst/>
          </a:prstGeom>
          <a:noFill/>
          <a:ln>
            <a:noFill/>
          </a:ln>
        </p:spPr>
      </p:pic>
      <p:pic>
        <p:nvPicPr>
          <p:cNvPr descr="Figure 7.2.1D.png" id="202" name="Shape 202"/>
          <p:cNvPicPr preferRelativeResize="0"/>
          <p:nvPr/>
        </p:nvPicPr>
        <p:blipFill>
          <a:blip r:embed="rId7">
            <a:alphaModFix/>
          </a:blip>
          <a:stretch>
            <a:fillRect/>
          </a:stretch>
        </p:blipFill>
        <p:spPr>
          <a:xfrm>
            <a:off x="6723157" y="1299975"/>
            <a:ext cx="1760975" cy="3132211"/>
          </a:xfrm>
          <a:prstGeom prst="rect">
            <a:avLst/>
          </a:prstGeom>
          <a:noFill/>
          <a:ln>
            <a:noFill/>
          </a:ln>
        </p:spPr>
      </p:pic>
      <p:sp>
        <p:nvSpPr>
          <p:cNvPr id="203" name="Shape 203"/>
          <p:cNvSpPr txBox="1"/>
          <p:nvPr>
            <p:ph type="title"/>
          </p:nvPr>
        </p:nvSpPr>
        <p:spPr>
          <a:xfrm>
            <a:off x="412075" y="235475"/>
            <a:ext cx="8339400" cy="613200"/>
          </a:xfrm>
          <a:prstGeom prst="rect">
            <a:avLst/>
          </a:prstGeom>
        </p:spPr>
        <p:txBody>
          <a:bodyPr anchorCtr="0" anchor="t" bIns="91425" lIns="91425" rIns="91425" tIns="91425">
            <a:noAutofit/>
          </a:bodyPr>
          <a:lstStyle/>
          <a:p>
            <a:pPr lvl="0" rtl="0">
              <a:spcBef>
                <a:spcPts val="0"/>
              </a:spcBef>
              <a:buNone/>
            </a:pPr>
            <a:r>
              <a:rPr lang="en"/>
              <a:t> iOS Application</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Shape 208"/>
          <p:cNvSpPr/>
          <p:nvPr/>
        </p:nvSpPr>
        <p:spPr>
          <a:xfrm>
            <a:off x="5206225" y="448350"/>
            <a:ext cx="2982600" cy="42468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9" name="Shape 209"/>
          <p:cNvSpPr txBox="1"/>
          <p:nvPr>
            <p:ph type="title"/>
          </p:nvPr>
        </p:nvSpPr>
        <p:spPr>
          <a:xfrm>
            <a:off x="412075" y="235475"/>
            <a:ext cx="4336500" cy="613200"/>
          </a:xfrm>
          <a:prstGeom prst="rect">
            <a:avLst/>
          </a:prstGeom>
        </p:spPr>
        <p:txBody>
          <a:bodyPr anchorCtr="0" anchor="t" bIns="91425" lIns="91425" rIns="91425" tIns="91425">
            <a:noAutofit/>
          </a:bodyPr>
          <a:lstStyle/>
          <a:p>
            <a:pPr lvl="0" rtl="0">
              <a:spcBef>
                <a:spcPts val="0"/>
              </a:spcBef>
              <a:buNone/>
            </a:pPr>
            <a:r>
              <a:rPr lang="en"/>
              <a:t> watchOS Block Diagram</a:t>
            </a:r>
          </a:p>
        </p:txBody>
      </p:sp>
      <p:pic>
        <p:nvPicPr>
          <p:cNvPr descr="Figure 2.3.6-2.png" id="210" name="Shape 210"/>
          <p:cNvPicPr preferRelativeResize="0"/>
          <p:nvPr/>
        </p:nvPicPr>
        <p:blipFill>
          <a:blip r:embed="rId4">
            <a:alphaModFix/>
          </a:blip>
          <a:stretch>
            <a:fillRect/>
          </a:stretch>
        </p:blipFill>
        <p:spPr>
          <a:xfrm>
            <a:off x="5206199" y="456224"/>
            <a:ext cx="2982648" cy="4233648"/>
          </a:xfrm>
          <a:prstGeom prst="rect">
            <a:avLst/>
          </a:prstGeom>
          <a:noFill/>
          <a:ln>
            <a:noFill/>
          </a:ln>
        </p:spPr>
      </p:pic>
      <p:sp>
        <p:nvSpPr>
          <p:cNvPr id="211" name="Shape 211"/>
          <p:cNvSpPr txBox="1"/>
          <p:nvPr>
            <p:ph idx="1" type="body"/>
          </p:nvPr>
        </p:nvSpPr>
        <p:spPr>
          <a:xfrm>
            <a:off x="623400" y="1172100"/>
            <a:ext cx="3999900" cy="3416400"/>
          </a:xfrm>
          <a:prstGeom prst="rect">
            <a:avLst/>
          </a:prstGeom>
        </p:spPr>
        <p:txBody>
          <a:bodyPr anchorCtr="0" anchor="t" bIns="91425" lIns="91425" rIns="91425" tIns="91425">
            <a:noAutofit/>
          </a:bodyPr>
          <a:lstStyle/>
          <a:p>
            <a:pPr lvl="0">
              <a:spcBef>
                <a:spcPts val="0"/>
              </a:spcBef>
              <a:buNone/>
            </a:pPr>
            <a:r>
              <a:rPr lang="en">
                <a:solidFill>
                  <a:srgbClr val="FFFFFF"/>
                </a:solidFill>
              </a:rPr>
              <a:t>• The watchOS application is comprised of 3 major components:</a:t>
            </a:r>
          </a:p>
          <a:p>
            <a:pPr lvl="0">
              <a:spcBef>
                <a:spcPts val="0"/>
              </a:spcBef>
              <a:buNone/>
            </a:pPr>
            <a:r>
              <a:rPr lang="en">
                <a:solidFill>
                  <a:srgbClr val="FFFFFF"/>
                </a:solidFill>
              </a:rPr>
              <a:t>	• watchOS Application</a:t>
            </a:r>
          </a:p>
          <a:p>
            <a:pPr lvl="0">
              <a:spcBef>
                <a:spcPts val="0"/>
              </a:spcBef>
              <a:buNone/>
            </a:pPr>
            <a:r>
              <a:rPr lang="en">
                <a:solidFill>
                  <a:srgbClr val="FFFFFF"/>
                </a:solidFill>
              </a:rPr>
              <a:t>	• Glance</a:t>
            </a:r>
          </a:p>
          <a:p>
            <a:pPr lvl="0" rtl="0">
              <a:spcBef>
                <a:spcPts val="0"/>
              </a:spcBef>
              <a:buNone/>
            </a:pPr>
            <a:r>
              <a:rPr lang="en">
                <a:solidFill>
                  <a:srgbClr val="FFFFFF"/>
                </a:solidFill>
              </a:rPr>
              <a:t>	• Complication</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Shape 21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en"/>
              <a:t>  Project Successes &amp; Concerns</a:t>
            </a:r>
          </a:p>
          <a:p>
            <a:pPr lvl="0" rtl="0">
              <a:spcBef>
                <a:spcPts val="0"/>
              </a:spcBef>
              <a:buNone/>
            </a:pPr>
            <a:r>
              <a:t/>
            </a:r>
            <a:endParaRPr/>
          </a:p>
        </p:txBody>
      </p:sp>
      <p:sp>
        <p:nvSpPr>
          <p:cNvPr id="217" name="Shape 217"/>
          <p:cNvSpPr txBox="1"/>
          <p:nvPr>
            <p:ph idx="1" type="body"/>
          </p:nvPr>
        </p:nvSpPr>
        <p:spPr>
          <a:xfrm>
            <a:off x="464100" y="1152475"/>
            <a:ext cx="3999900" cy="3416400"/>
          </a:xfrm>
          <a:prstGeom prst="rect">
            <a:avLst/>
          </a:prstGeom>
        </p:spPr>
        <p:txBody>
          <a:bodyPr anchorCtr="0" anchor="t" bIns="91425" lIns="91425" rIns="91425" tIns="91425">
            <a:noAutofit/>
          </a:bodyPr>
          <a:lstStyle/>
          <a:p>
            <a:pPr lvl="0" rtl="0">
              <a:spcBef>
                <a:spcPts val="0"/>
              </a:spcBef>
              <a:buNone/>
            </a:pPr>
            <a:r>
              <a:rPr lang="en">
                <a:solidFill>
                  <a:srgbClr val="FFFFFF"/>
                </a:solidFill>
              </a:rPr>
              <a:t>Success</a:t>
            </a:r>
          </a:p>
          <a:p>
            <a:pPr indent="-228600" lvl="0" marL="457200" rtl="0">
              <a:spcBef>
                <a:spcPts val="0"/>
              </a:spcBef>
              <a:buClr>
                <a:srgbClr val="FFFFFF"/>
              </a:buClr>
              <a:buChar char="●"/>
            </a:pPr>
            <a:r>
              <a:rPr lang="en">
                <a:solidFill>
                  <a:srgbClr val="FFFFFF"/>
                </a:solidFill>
              </a:rPr>
              <a:t>Hardware</a:t>
            </a:r>
          </a:p>
          <a:p>
            <a:pPr indent="-228600" lvl="1" marL="914400" rtl="0">
              <a:spcBef>
                <a:spcPts val="0"/>
              </a:spcBef>
              <a:buClr>
                <a:srgbClr val="FFFFFF"/>
              </a:buClr>
              <a:buChar char="○"/>
            </a:pPr>
            <a:r>
              <a:rPr lang="en">
                <a:solidFill>
                  <a:srgbClr val="FFFFFF"/>
                </a:solidFill>
              </a:rPr>
              <a:t>Meets design requirements</a:t>
            </a:r>
          </a:p>
          <a:p>
            <a:pPr indent="-228600" lvl="1" marL="914400" rtl="0">
              <a:spcBef>
                <a:spcPts val="0"/>
              </a:spcBef>
              <a:buClr>
                <a:srgbClr val="FFFFFF"/>
              </a:buClr>
              <a:buChar char="○"/>
            </a:pPr>
            <a:r>
              <a:rPr lang="en">
                <a:solidFill>
                  <a:srgbClr val="FFFFFF"/>
                </a:solidFill>
              </a:rPr>
              <a:t>Produces the best coffee you’ve ever had</a:t>
            </a:r>
          </a:p>
          <a:p>
            <a:pPr lvl="0" rtl="0">
              <a:spcBef>
                <a:spcPts val="0"/>
              </a:spcBef>
              <a:buNone/>
            </a:pPr>
            <a:r>
              <a:t/>
            </a:r>
            <a:endParaRPr>
              <a:solidFill>
                <a:srgbClr val="FFFFFF"/>
              </a:solidFill>
            </a:endParaRPr>
          </a:p>
        </p:txBody>
      </p:sp>
      <p:sp>
        <p:nvSpPr>
          <p:cNvPr id="218" name="Shape 218"/>
          <p:cNvSpPr txBox="1"/>
          <p:nvPr>
            <p:ph idx="2" type="body"/>
          </p:nvPr>
        </p:nvSpPr>
        <p:spPr>
          <a:xfrm>
            <a:off x="4680000" y="1152475"/>
            <a:ext cx="3999900" cy="34164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en">
                <a:solidFill>
                  <a:srgbClr val="FFFFFF"/>
                </a:solidFill>
              </a:rPr>
              <a:t>Concerns</a:t>
            </a:r>
          </a:p>
          <a:p>
            <a:pPr indent="-228600" lvl="0" marL="457200" rtl="0">
              <a:spcBef>
                <a:spcPts val="0"/>
              </a:spcBef>
              <a:buClr>
                <a:schemeClr val="lt1"/>
              </a:buClr>
              <a:buChar char="●"/>
            </a:pPr>
            <a:r>
              <a:rPr lang="en">
                <a:solidFill>
                  <a:schemeClr val="lt1"/>
                </a:solidFill>
              </a:rPr>
              <a:t>Hardware</a:t>
            </a:r>
          </a:p>
          <a:p>
            <a:pPr indent="-228600" lvl="1" marL="914400" rtl="0">
              <a:spcBef>
                <a:spcPts val="0"/>
              </a:spcBef>
              <a:buClr>
                <a:schemeClr val="lt1"/>
              </a:buClr>
              <a:buChar char="○"/>
            </a:pPr>
            <a:r>
              <a:rPr lang="en">
                <a:solidFill>
                  <a:schemeClr val="lt1"/>
                </a:solidFill>
              </a:rPr>
              <a:t>Problems in high power circuitry</a:t>
            </a:r>
          </a:p>
          <a:p>
            <a:pPr indent="-228600" lvl="1" marL="914400" rtl="0">
              <a:spcBef>
                <a:spcPts val="0"/>
              </a:spcBef>
              <a:buClr>
                <a:schemeClr val="lt1"/>
              </a:buClr>
              <a:buChar char="○"/>
            </a:pPr>
            <a:r>
              <a:rPr lang="en">
                <a:solidFill>
                  <a:schemeClr val="lt1"/>
                </a:solidFill>
              </a:rPr>
              <a:t>Crack detection misfires</a:t>
            </a:r>
          </a:p>
          <a:p>
            <a:pPr indent="-228600" lvl="0" marL="457200" rtl="0">
              <a:spcBef>
                <a:spcPts val="0"/>
              </a:spcBef>
              <a:buClr>
                <a:schemeClr val="lt1"/>
              </a:buClr>
              <a:buChar char="●"/>
            </a:pPr>
            <a:r>
              <a:rPr lang="en">
                <a:solidFill>
                  <a:schemeClr val="lt1"/>
                </a:solidFill>
              </a:rPr>
              <a:t>Software</a:t>
            </a:r>
          </a:p>
          <a:p>
            <a:pPr indent="-228600" lvl="1" marL="914400" rtl="0">
              <a:spcBef>
                <a:spcPts val="0"/>
              </a:spcBef>
              <a:buClr>
                <a:schemeClr val="lt1"/>
              </a:buClr>
              <a:buChar char="○"/>
            </a:pPr>
            <a:r>
              <a:rPr lang="en">
                <a:solidFill>
                  <a:schemeClr val="lt1"/>
                </a:solidFill>
              </a:rPr>
              <a:t>Latency between iOS/watchOS applications communicating with coffee roaster in a timely manner</a:t>
            </a:r>
          </a:p>
          <a:p>
            <a:pPr indent="-228600" lvl="1" marL="914400" rtl="0">
              <a:spcBef>
                <a:spcPts val="0"/>
              </a:spcBef>
              <a:buClr>
                <a:schemeClr val="lt1"/>
              </a:buClr>
              <a:buChar char="○"/>
            </a:pPr>
            <a:r>
              <a:rPr lang="en">
                <a:solidFill>
                  <a:schemeClr val="lt1"/>
                </a:solidFill>
              </a:rPr>
              <a:t>Intuitive design due to using familiar UI and functionality from popularly used apps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Shape 22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  Budget and Financing</a:t>
            </a:r>
          </a:p>
        </p:txBody>
      </p:sp>
      <p:graphicFrame>
        <p:nvGraphicFramePr>
          <p:cNvPr id="224" name="Shape 224"/>
          <p:cNvGraphicFramePr/>
          <p:nvPr/>
        </p:nvGraphicFramePr>
        <p:xfrm>
          <a:off x="5104900" y="245497"/>
          <a:ext cx="3000000" cy="3000000"/>
        </p:xfrm>
        <a:graphic>
          <a:graphicData uri="http://schemas.openxmlformats.org/drawingml/2006/table">
            <a:tbl>
              <a:tblPr>
                <a:noFill/>
                <a:tableStyleId>{42E468CB-DB63-476C-BB21-3483950AD13F}</a:tableStyleId>
              </a:tblPr>
              <a:tblGrid>
                <a:gridCol w="2543125"/>
                <a:gridCol w="1095175"/>
              </a:tblGrid>
              <a:tr h="458375">
                <a:tc>
                  <a:txBody>
                    <a:bodyPr>
                      <a:noAutofit/>
                    </a:bodyPr>
                    <a:lstStyle/>
                    <a:p>
                      <a:pPr lvl="0" rtl="0">
                        <a:spcBef>
                          <a:spcPts val="0"/>
                        </a:spcBef>
                        <a:buNone/>
                      </a:pPr>
                      <a:r>
                        <a:rPr lang="en"/>
                        <a:t>Behmor Coffee Roaster</a:t>
                      </a:r>
                    </a:p>
                  </a:txBody>
                  <a:tcPr marT="91425" marB="91425" marR="91425" marL="91425">
                    <a:solidFill>
                      <a:srgbClr val="FFFFFF"/>
                    </a:solidFill>
                  </a:tcPr>
                </a:tc>
                <a:tc>
                  <a:txBody>
                    <a:bodyPr>
                      <a:noAutofit/>
                    </a:bodyPr>
                    <a:lstStyle/>
                    <a:p>
                      <a:pPr lvl="0" rtl="0">
                        <a:spcBef>
                          <a:spcPts val="0"/>
                        </a:spcBef>
                        <a:buNone/>
                      </a:pPr>
                      <a:r>
                        <a:rPr lang="en"/>
                        <a:t>$395.89</a:t>
                      </a:r>
                    </a:p>
                  </a:txBody>
                  <a:tcPr marT="91425" marB="91425" marR="91425" marL="91425">
                    <a:solidFill>
                      <a:srgbClr val="FFFFFF"/>
                    </a:solidFill>
                  </a:tcPr>
                </a:tc>
              </a:tr>
              <a:tr h="458375">
                <a:tc>
                  <a:txBody>
                    <a:bodyPr>
                      <a:noAutofit/>
                    </a:bodyPr>
                    <a:lstStyle/>
                    <a:p>
                      <a:pPr lvl="0" rtl="0">
                        <a:spcBef>
                          <a:spcPts val="0"/>
                        </a:spcBef>
                        <a:buNone/>
                      </a:pPr>
                      <a:r>
                        <a:rPr lang="en"/>
                        <a:t>PCB Manufacturing</a:t>
                      </a:r>
                    </a:p>
                  </a:txBody>
                  <a:tcPr marT="91425" marB="91425" marR="91425" marL="91425">
                    <a:solidFill>
                      <a:srgbClr val="FFFFFF"/>
                    </a:solidFill>
                  </a:tcPr>
                </a:tc>
                <a:tc>
                  <a:txBody>
                    <a:bodyPr>
                      <a:noAutofit/>
                    </a:bodyPr>
                    <a:lstStyle/>
                    <a:p>
                      <a:pPr lvl="0">
                        <a:spcBef>
                          <a:spcPts val="0"/>
                        </a:spcBef>
                        <a:buNone/>
                      </a:pPr>
                      <a:r>
                        <a:rPr lang="en"/>
                        <a:t>$250.00</a:t>
                      </a:r>
                    </a:p>
                  </a:txBody>
                  <a:tcPr marT="91425" marB="91425" marR="91425" marL="91425">
                    <a:solidFill>
                      <a:srgbClr val="FFFFFF"/>
                    </a:solidFill>
                  </a:tcPr>
                </a:tc>
              </a:tr>
              <a:tr h="458375">
                <a:tc>
                  <a:txBody>
                    <a:bodyPr>
                      <a:noAutofit/>
                    </a:bodyPr>
                    <a:lstStyle/>
                    <a:p>
                      <a:pPr lvl="0">
                        <a:spcBef>
                          <a:spcPts val="0"/>
                        </a:spcBef>
                        <a:buNone/>
                      </a:pPr>
                      <a:r>
                        <a:rPr lang="en"/>
                        <a:t>AC Power Control System</a:t>
                      </a:r>
                    </a:p>
                  </a:txBody>
                  <a:tcPr marT="91425" marB="91425" marR="91425" marL="91425">
                    <a:solidFill>
                      <a:srgbClr val="FFFFFF"/>
                    </a:solidFill>
                  </a:tcPr>
                </a:tc>
                <a:tc>
                  <a:txBody>
                    <a:bodyPr>
                      <a:noAutofit/>
                    </a:bodyPr>
                    <a:lstStyle/>
                    <a:p>
                      <a:pPr lvl="0">
                        <a:spcBef>
                          <a:spcPts val="0"/>
                        </a:spcBef>
                        <a:buNone/>
                      </a:pPr>
                      <a:r>
                        <a:rPr lang="en"/>
                        <a:t>$75.73</a:t>
                      </a:r>
                    </a:p>
                  </a:txBody>
                  <a:tcPr marT="91425" marB="91425" marR="91425" marL="91425">
                    <a:solidFill>
                      <a:srgbClr val="FFFFFF"/>
                    </a:solidFill>
                  </a:tcPr>
                </a:tc>
              </a:tr>
              <a:tr h="458375">
                <a:tc>
                  <a:txBody>
                    <a:bodyPr>
                      <a:noAutofit/>
                    </a:bodyPr>
                    <a:lstStyle/>
                    <a:p>
                      <a:pPr lvl="0" rtl="0">
                        <a:spcBef>
                          <a:spcPts val="0"/>
                        </a:spcBef>
                        <a:buNone/>
                      </a:pPr>
                      <a:r>
                        <a:rPr lang="en"/>
                        <a:t>Equipment</a:t>
                      </a:r>
                    </a:p>
                  </a:txBody>
                  <a:tcPr marT="91425" marB="91425" marR="91425" marL="91425">
                    <a:solidFill>
                      <a:srgbClr val="FFFFFF"/>
                    </a:solidFill>
                  </a:tcPr>
                </a:tc>
                <a:tc>
                  <a:txBody>
                    <a:bodyPr>
                      <a:noAutofit/>
                    </a:bodyPr>
                    <a:lstStyle/>
                    <a:p>
                      <a:pPr lvl="0">
                        <a:spcBef>
                          <a:spcPts val="0"/>
                        </a:spcBef>
                        <a:buNone/>
                      </a:pPr>
                      <a:r>
                        <a:rPr lang="en"/>
                        <a:t>$45.00</a:t>
                      </a:r>
                    </a:p>
                  </a:txBody>
                  <a:tcPr marT="91425" marB="91425" marR="91425" marL="91425">
                    <a:solidFill>
                      <a:srgbClr val="FFFFFF"/>
                    </a:solidFill>
                  </a:tcPr>
                </a:tc>
              </a:tr>
              <a:tr h="458375">
                <a:tc>
                  <a:txBody>
                    <a:bodyPr>
                      <a:noAutofit/>
                    </a:bodyPr>
                    <a:lstStyle/>
                    <a:p>
                      <a:pPr lvl="0">
                        <a:spcBef>
                          <a:spcPts val="0"/>
                        </a:spcBef>
                        <a:buNone/>
                      </a:pPr>
                      <a:r>
                        <a:rPr lang="en"/>
                        <a:t>DC Power System</a:t>
                      </a:r>
                    </a:p>
                  </a:txBody>
                  <a:tcPr marT="91425" marB="91425" marR="91425" marL="91425">
                    <a:solidFill>
                      <a:srgbClr val="FFFFFF"/>
                    </a:solidFill>
                  </a:tcPr>
                </a:tc>
                <a:tc>
                  <a:txBody>
                    <a:bodyPr>
                      <a:noAutofit/>
                    </a:bodyPr>
                    <a:lstStyle/>
                    <a:p>
                      <a:pPr lvl="0">
                        <a:spcBef>
                          <a:spcPts val="0"/>
                        </a:spcBef>
                        <a:buNone/>
                      </a:pPr>
                      <a:r>
                        <a:rPr lang="en"/>
                        <a:t>$25.57</a:t>
                      </a:r>
                    </a:p>
                  </a:txBody>
                  <a:tcPr marT="91425" marB="91425" marR="91425" marL="91425">
                    <a:solidFill>
                      <a:srgbClr val="FFFFFF"/>
                    </a:solidFill>
                  </a:tcPr>
                </a:tc>
              </a:tr>
              <a:tr h="458375">
                <a:tc>
                  <a:txBody>
                    <a:bodyPr>
                      <a:noAutofit/>
                    </a:bodyPr>
                    <a:lstStyle/>
                    <a:p>
                      <a:pPr lvl="0" rtl="0">
                        <a:spcBef>
                          <a:spcPts val="0"/>
                        </a:spcBef>
                        <a:buNone/>
                      </a:pPr>
                      <a:r>
                        <a:rPr lang="en"/>
                        <a:t>PCB Placement</a:t>
                      </a:r>
                    </a:p>
                  </a:txBody>
                  <a:tcPr marT="91425" marB="91425" marR="91425" marL="91425">
                    <a:solidFill>
                      <a:srgbClr val="FFFFFF"/>
                    </a:solidFill>
                  </a:tcPr>
                </a:tc>
                <a:tc>
                  <a:txBody>
                    <a:bodyPr>
                      <a:noAutofit/>
                    </a:bodyPr>
                    <a:lstStyle/>
                    <a:p>
                      <a:pPr lvl="0" rtl="0">
                        <a:spcBef>
                          <a:spcPts val="0"/>
                        </a:spcBef>
                        <a:buNone/>
                      </a:pPr>
                      <a:r>
                        <a:rPr lang="en"/>
                        <a:t>$25.00</a:t>
                      </a:r>
                    </a:p>
                  </a:txBody>
                  <a:tcPr marT="91425" marB="91425" marR="91425" marL="91425">
                    <a:solidFill>
                      <a:srgbClr val="FFFFFF"/>
                    </a:solidFill>
                  </a:tcPr>
                </a:tc>
              </a:tr>
              <a:tr h="458375">
                <a:tc>
                  <a:txBody>
                    <a:bodyPr>
                      <a:noAutofit/>
                    </a:bodyPr>
                    <a:lstStyle/>
                    <a:p>
                      <a:pPr lvl="0">
                        <a:spcBef>
                          <a:spcPts val="0"/>
                        </a:spcBef>
                        <a:buNone/>
                      </a:pPr>
                      <a:r>
                        <a:rPr lang="en"/>
                        <a:t>Crack Detection</a:t>
                      </a:r>
                    </a:p>
                  </a:txBody>
                  <a:tcPr marT="91425" marB="91425" marR="91425" marL="91425">
                    <a:solidFill>
                      <a:srgbClr val="FFFFFF"/>
                    </a:solidFill>
                  </a:tcPr>
                </a:tc>
                <a:tc>
                  <a:txBody>
                    <a:bodyPr>
                      <a:noAutofit/>
                    </a:bodyPr>
                    <a:lstStyle/>
                    <a:p>
                      <a:pPr lvl="0">
                        <a:spcBef>
                          <a:spcPts val="0"/>
                        </a:spcBef>
                        <a:buNone/>
                      </a:pPr>
                      <a:r>
                        <a:rPr lang="en"/>
                        <a:t>$18.14</a:t>
                      </a:r>
                    </a:p>
                  </a:txBody>
                  <a:tcPr marT="91425" marB="91425" marR="91425" marL="91425">
                    <a:solidFill>
                      <a:srgbClr val="FFFFFF"/>
                    </a:solidFill>
                  </a:tcPr>
                </a:tc>
              </a:tr>
              <a:tr h="458375">
                <a:tc>
                  <a:txBody>
                    <a:bodyPr>
                      <a:noAutofit/>
                    </a:bodyPr>
                    <a:lstStyle/>
                    <a:p>
                      <a:pPr lvl="0">
                        <a:spcBef>
                          <a:spcPts val="0"/>
                        </a:spcBef>
                        <a:buNone/>
                      </a:pPr>
                      <a:r>
                        <a:rPr lang="en"/>
                        <a:t>Miscellaneous Expenses</a:t>
                      </a:r>
                    </a:p>
                  </a:txBody>
                  <a:tcPr marT="91425" marB="91425" marR="91425" marL="91425">
                    <a:solidFill>
                      <a:srgbClr val="FFFFFF"/>
                    </a:solidFill>
                  </a:tcPr>
                </a:tc>
                <a:tc>
                  <a:txBody>
                    <a:bodyPr>
                      <a:noAutofit/>
                    </a:bodyPr>
                    <a:lstStyle/>
                    <a:p>
                      <a:pPr lvl="0">
                        <a:spcBef>
                          <a:spcPts val="0"/>
                        </a:spcBef>
                        <a:buNone/>
                      </a:pPr>
                      <a:r>
                        <a:rPr lang="en"/>
                        <a:t>$15.00</a:t>
                      </a:r>
                    </a:p>
                  </a:txBody>
                  <a:tcPr marT="91425" marB="91425" marR="91425" marL="91425">
                    <a:solidFill>
                      <a:srgbClr val="FFFFFF"/>
                    </a:solidFill>
                  </a:tcPr>
                </a:tc>
              </a:tr>
              <a:tr h="458375">
                <a:tc>
                  <a:txBody>
                    <a:bodyPr>
                      <a:noAutofit/>
                    </a:bodyPr>
                    <a:lstStyle/>
                    <a:p>
                      <a:pPr lvl="0" rtl="0">
                        <a:spcBef>
                          <a:spcPts val="0"/>
                        </a:spcBef>
                        <a:buNone/>
                      </a:pPr>
                      <a:r>
                        <a:rPr lang="en"/>
                        <a:t>DC Power Control System</a:t>
                      </a:r>
                    </a:p>
                  </a:txBody>
                  <a:tcPr marT="91425" marB="91425" marR="91425" marL="91425">
                    <a:solidFill>
                      <a:srgbClr val="FFFFFF"/>
                    </a:solidFill>
                  </a:tcPr>
                </a:tc>
                <a:tc>
                  <a:txBody>
                    <a:bodyPr>
                      <a:noAutofit/>
                    </a:bodyPr>
                    <a:lstStyle/>
                    <a:p>
                      <a:pPr lvl="0" rtl="0">
                        <a:spcBef>
                          <a:spcPts val="0"/>
                        </a:spcBef>
                        <a:buNone/>
                      </a:pPr>
                      <a:r>
                        <a:rPr lang="en"/>
                        <a:t>$2.19</a:t>
                      </a:r>
                    </a:p>
                  </a:txBody>
                  <a:tcPr marT="91425" marB="91425" marR="91425" marL="91425">
                    <a:solidFill>
                      <a:srgbClr val="FFFFFF"/>
                    </a:solidFill>
                  </a:tcPr>
                </a:tc>
              </a:tr>
              <a:tr h="458375">
                <a:tc>
                  <a:txBody>
                    <a:bodyPr>
                      <a:noAutofit/>
                    </a:bodyPr>
                    <a:lstStyle/>
                    <a:p>
                      <a:pPr lvl="0">
                        <a:spcBef>
                          <a:spcPts val="0"/>
                        </a:spcBef>
                        <a:buNone/>
                      </a:pPr>
                      <a:r>
                        <a:rPr lang="en"/>
                        <a:t>Total</a:t>
                      </a:r>
                    </a:p>
                  </a:txBody>
                  <a:tcPr marT="91425" marB="91425" marR="91425" marL="91425">
                    <a:solidFill>
                      <a:srgbClr val="D9D9D9"/>
                    </a:solidFill>
                  </a:tcPr>
                </a:tc>
                <a:tc>
                  <a:txBody>
                    <a:bodyPr>
                      <a:noAutofit/>
                    </a:bodyPr>
                    <a:lstStyle/>
                    <a:p>
                      <a:pPr lvl="0">
                        <a:spcBef>
                          <a:spcPts val="0"/>
                        </a:spcBef>
                        <a:buNone/>
                      </a:pPr>
                      <a:r>
                        <a:rPr lang="en"/>
                        <a:t>$852.32</a:t>
                      </a:r>
                    </a:p>
                  </a:txBody>
                  <a:tcPr marT="91425" marB="91425" marR="91425" marL="91425">
                    <a:solidFill>
                      <a:srgbClr val="D9D9D9"/>
                    </a:solidFill>
                  </a:tcPr>
                </a:tc>
              </a:tr>
            </a:tbl>
          </a:graphicData>
        </a:graphic>
      </p:graphicFrame>
      <p:sp>
        <p:nvSpPr>
          <p:cNvPr id="225" name="Shape 225"/>
          <p:cNvSpPr txBox="1"/>
          <p:nvPr/>
        </p:nvSpPr>
        <p:spPr>
          <a:xfrm>
            <a:off x="627900" y="1098875"/>
            <a:ext cx="4081500" cy="35352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Char char="●"/>
            </a:pPr>
            <a:r>
              <a:rPr lang="en">
                <a:solidFill>
                  <a:srgbClr val="FFFFFF"/>
                </a:solidFill>
              </a:rPr>
              <a:t>Project is largely self-funded with minor funding coming from external sponsors including</a:t>
            </a:r>
          </a:p>
          <a:p>
            <a:pPr indent="-228600" lvl="1" marL="914400" rtl="0">
              <a:spcBef>
                <a:spcPts val="0"/>
              </a:spcBef>
              <a:buClr>
                <a:srgbClr val="FFFFFF"/>
              </a:buClr>
              <a:buChar char="○"/>
            </a:pPr>
            <a:r>
              <a:rPr lang="en">
                <a:solidFill>
                  <a:srgbClr val="FFFFFF"/>
                </a:solidFill>
              </a:rPr>
              <a:t>Sweet Maria’s Coffee</a:t>
            </a:r>
          </a:p>
          <a:p>
            <a:pPr indent="-228600" lvl="2" marL="1371600" rtl="0">
              <a:spcBef>
                <a:spcPts val="0"/>
              </a:spcBef>
              <a:buClr>
                <a:srgbClr val="FFFFFF"/>
              </a:buClr>
              <a:buChar char="■"/>
            </a:pPr>
            <a:r>
              <a:rPr lang="en">
                <a:solidFill>
                  <a:srgbClr val="FFFFFF"/>
                </a:solidFill>
              </a:rPr>
              <a:t>8 LBs of unroasted coffee of several varieties</a:t>
            </a:r>
          </a:p>
          <a:p>
            <a:pPr indent="-228600" lvl="1" marL="914400" rtl="0">
              <a:spcBef>
                <a:spcPts val="0"/>
              </a:spcBef>
              <a:buClr>
                <a:srgbClr val="FFFFFF"/>
              </a:buClr>
              <a:buChar char="○"/>
            </a:pPr>
            <a:r>
              <a:rPr lang="en">
                <a:solidFill>
                  <a:srgbClr val="FFFFFF"/>
                </a:solidFill>
              </a:rPr>
              <a:t>Blessed Beans Coffee</a:t>
            </a:r>
          </a:p>
          <a:p>
            <a:pPr indent="-228600" lvl="2" marL="1371600" rtl="0">
              <a:spcBef>
                <a:spcPts val="0"/>
              </a:spcBef>
              <a:buClr>
                <a:srgbClr val="FFFFFF"/>
              </a:buClr>
              <a:buChar char="■"/>
            </a:pPr>
            <a:r>
              <a:rPr lang="en">
                <a:solidFill>
                  <a:srgbClr val="FFFFFF"/>
                </a:solidFill>
              </a:rPr>
              <a:t>25 LBs of unroasted coffee from a single source</a:t>
            </a:r>
          </a:p>
          <a:p>
            <a:pPr indent="-228600" lvl="1" marL="914400" rtl="0">
              <a:spcBef>
                <a:spcPts val="0"/>
              </a:spcBef>
              <a:buClr>
                <a:srgbClr val="FFFFFF"/>
              </a:buClr>
              <a:buChar char="○"/>
            </a:pPr>
            <a:r>
              <a:rPr lang="en">
                <a:solidFill>
                  <a:srgbClr val="FFFFFF"/>
                </a:solidFill>
              </a:rPr>
              <a:t>Texas Instruments</a:t>
            </a:r>
          </a:p>
          <a:p>
            <a:pPr indent="-228600" lvl="2" marL="1371600" rtl="0">
              <a:spcBef>
                <a:spcPts val="0"/>
              </a:spcBef>
              <a:buClr>
                <a:srgbClr val="FFFFFF"/>
              </a:buClr>
              <a:buChar char="■"/>
            </a:pPr>
            <a:r>
              <a:rPr lang="en">
                <a:solidFill>
                  <a:srgbClr val="FFFFFF"/>
                </a:solidFill>
              </a:rPr>
              <a:t>$100 eStore funded by TI Innovation Challenge</a:t>
            </a:r>
          </a:p>
          <a:p>
            <a:pPr lvl="0" rtl="0">
              <a:spcBef>
                <a:spcPts val="0"/>
              </a:spcBef>
              <a:buNone/>
            </a:pPr>
            <a:r>
              <a:t/>
            </a: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Shape 23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  Hardware Progress</a:t>
            </a:r>
          </a:p>
        </p:txBody>
      </p:sp>
      <p:sp>
        <p:nvSpPr>
          <p:cNvPr id="231" name="Shape 231"/>
          <p:cNvSpPr txBox="1"/>
          <p:nvPr/>
        </p:nvSpPr>
        <p:spPr>
          <a:xfrm>
            <a:off x="630900" y="1867075"/>
            <a:ext cx="3058200" cy="718500"/>
          </a:xfrm>
          <a:prstGeom prst="rect">
            <a:avLst/>
          </a:prstGeom>
          <a:noFill/>
          <a:ln>
            <a:noFill/>
          </a:ln>
        </p:spPr>
        <p:txBody>
          <a:bodyPr anchorCtr="0" anchor="t" bIns="91425" lIns="91425" rIns="91425" tIns="91425">
            <a:noAutofit/>
          </a:bodyPr>
          <a:lstStyle/>
          <a:p>
            <a:pPr lvl="0">
              <a:spcBef>
                <a:spcPts val="0"/>
              </a:spcBef>
              <a:buNone/>
            </a:pPr>
            <a:r>
              <a:rPr lang="en" sz="1800">
                <a:solidFill>
                  <a:srgbClr val="FFFFFF"/>
                </a:solidFill>
              </a:rPr>
              <a:t>Subsystem Schematics</a:t>
            </a:r>
          </a:p>
        </p:txBody>
      </p:sp>
      <p:sp>
        <p:nvSpPr>
          <p:cNvPr id="232" name="Shape 232"/>
          <p:cNvSpPr txBox="1"/>
          <p:nvPr/>
        </p:nvSpPr>
        <p:spPr>
          <a:xfrm>
            <a:off x="673675" y="2579250"/>
            <a:ext cx="3015300" cy="718500"/>
          </a:xfrm>
          <a:prstGeom prst="rect">
            <a:avLst/>
          </a:prstGeom>
          <a:noFill/>
          <a:ln>
            <a:noFill/>
          </a:ln>
        </p:spPr>
        <p:txBody>
          <a:bodyPr anchorCtr="0" anchor="t" bIns="91425" lIns="91425" rIns="91425" tIns="91425">
            <a:noAutofit/>
          </a:bodyPr>
          <a:lstStyle/>
          <a:p>
            <a:pPr lvl="0">
              <a:spcBef>
                <a:spcPts val="0"/>
              </a:spcBef>
              <a:buNone/>
            </a:pPr>
            <a:r>
              <a:rPr lang="en" sz="1800">
                <a:solidFill>
                  <a:srgbClr val="FFFFFF"/>
                </a:solidFill>
              </a:rPr>
              <a:t>Main Schematic and PCB</a:t>
            </a:r>
          </a:p>
        </p:txBody>
      </p:sp>
      <p:sp>
        <p:nvSpPr>
          <p:cNvPr id="233" name="Shape 233"/>
          <p:cNvSpPr txBox="1"/>
          <p:nvPr/>
        </p:nvSpPr>
        <p:spPr>
          <a:xfrm>
            <a:off x="630900" y="1148575"/>
            <a:ext cx="3058200" cy="718500"/>
          </a:xfrm>
          <a:prstGeom prst="rect">
            <a:avLst/>
          </a:prstGeom>
          <a:noFill/>
          <a:ln>
            <a:noFill/>
          </a:ln>
        </p:spPr>
        <p:txBody>
          <a:bodyPr anchorCtr="0" anchor="t" bIns="91425" lIns="91425" rIns="91425" tIns="91425">
            <a:noAutofit/>
          </a:bodyPr>
          <a:lstStyle/>
          <a:p>
            <a:pPr lvl="0">
              <a:spcBef>
                <a:spcPts val="0"/>
              </a:spcBef>
              <a:buNone/>
            </a:pPr>
            <a:r>
              <a:rPr lang="en" sz="1800">
                <a:solidFill>
                  <a:srgbClr val="FFFFFF"/>
                </a:solidFill>
              </a:rPr>
              <a:t>Research</a:t>
            </a:r>
          </a:p>
        </p:txBody>
      </p:sp>
      <p:sp>
        <p:nvSpPr>
          <p:cNvPr id="234" name="Shape 234"/>
          <p:cNvSpPr txBox="1"/>
          <p:nvPr/>
        </p:nvSpPr>
        <p:spPr>
          <a:xfrm>
            <a:off x="673675" y="3297750"/>
            <a:ext cx="3015300" cy="718500"/>
          </a:xfrm>
          <a:prstGeom prst="rect">
            <a:avLst/>
          </a:prstGeom>
          <a:noFill/>
          <a:ln>
            <a:noFill/>
          </a:ln>
        </p:spPr>
        <p:txBody>
          <a:bodyPr anchorCtr="0" anchor="t" bIns="91425" lIns="91425" rIns="91425" tIns="91425">
            <a:noAutofit/>
          </a:bodyPr>
          <a:lstStyle/>
          <a:p>
            <a:pPr lvl="0">
              <a:spcBef>
                <a:spcPts val="0"/>
              </a:spcBef>
              <a:buNone/>
            </a:pPr>
            <a:r>
              <a:rPr lang="en" sz="1800">
                <a:solidFill>
                  <a:srgbClr val="FFFFFF"/>
                </a:solidFill>
              </a:rPr>
              <a:t>Procurement</a:t>
            </a:r>
          </a:p>
        </p:txBody>
      </p:sp>
      <p:sp>
        <p:nvSpPr>
          <p:cNvPr id="235" name="Shape 235"/>
          <p:cNvSpPr txBox="1"/>
          <p:nvPr/>
        </p:nvSpPr>
        <p:spPr>
          <a:xfrm>
            <a:off x="630900" y="4016250"/>
            <a:ext cx="3058200" cy="718500"/>
          </a:xfrm>
          <a:prstGeom prst="rect">
            <a:avLst/>
          </a:prstGeom>
          <a:noFill/>
          <a:ln>
            <a:noFill/>
          </a:ln>
        </p:spPr>
        <p:txBody>
          <a:bodyPr anchorCtr="0" anchor="t" bIns="91425" lIns="91425" rIns="91425" tIns="91425">
            <a:noAutofit/>
          </a:bodyPr>
          <a:lstStyle/>
          <a:p>
            <a:pPr lvl="0">
              <a:spcBef>
                <a:spcPts val="0"/>
              </a:spcBef>
              <a:buNone/>
            </a:pPr>
            <a:r>
              <a:rPr lang="en" sz="1800">
                <a:solidFill>
                  <a:srgbClr val="FFFFFF"/>
                </a:solidFill>
              </a:rPr>
              <a:t>Overall Progress</a:t>
            </a:r>
          </a:p>
        </p:txBody>
      </p:sp>
      <p:sp>
        <p:nvSpPr>
          <p:cNvPr id="236" name="Shape 236"/>
          <p:cNvSpPr txBox="1"/>
          <p:nvPr/>
        </p:nvSpPr>
        <p:spPr>
          <a:xfrm>
            <a:off x="4090750" y="445025"/>
            <a:ext cx="641700" cy="431700"/>
          </a:xfrm>
          <a:prstGeom prst="rect">
            <a:avLst/>
          </a:prstGeom>
          <a:noFill/>
          <a:ln>
            <a:noFill/>
          </a:ln>
        </p:spPr>
        <p:txBody>
          <a:bodyPr anchorCtr="0" anchor="t" bIns="91425" lIns="91425" rIns="91425" tIns="91425">
            <a:noAutofit/>
          </a:bodyPr>
          <a:lstStyle/>
          <a:p>
            <a:pPr lvl="0">
              <a:spcBef>
                <a:spcPts val="0"/>
              </a:spcBef>
              <a:buNone/>
            </a:pPr>
            <a:r>
              <a:rPr lang="en" sz="1800">
                <a:solidFill>
                  <a:srgbClr val="FFFFFF"/>
                </a:solidFill>
              </a:rPr>
              <a:t>Key:</a:t>
            </a:r>
          </a:p>
        </p:txBody>
      </p:sp>
      <p:sp>
        <p:nvSpPr>
          <p:cNvPr id="237" name="Shape 237"/>
          <p:cNvSpPr/>
          <p:nvPr/>
        </p:nvSpPr>
        <p:spPr>
          <a:xfrm>
            <a:off x="4908000" y="445025"/>
            <a:ext cx="823500" cy="431700"/>
          </a:xfrm>
          <a:prstGeom prst="roundRect">
            <a:avLst>
              <a:gd fmla="val 16667" name="adj"/>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solidFill>
                  <a:srgbClr val="FFFFFF"/>
                </a:solidFill>
              </a:rPr>
              <a:t>Brian</a:t>
            </a:r>
          </a:p>
        </p:txBody>
      </p:sp>
      <p:sp>
        <p:nvSpPr>
          <p:cNvPr id="238" name="Shape 238"/>
          <p:cNvSpPr/>
          <p:nvPr/>
        </p:nvSpPr>
        <p:spPr>
          <a:xfrm>
            <a:off x="5907050" y="445025"/>
            <a:ext cx="823500" cy="431700"/>
          </a:xfrm>
          <a:prstGeom prst="roundRect">
            <a:avLst>
              <a:gd fmla="val 16667" name="adj"/>
            </a:avLst>
          </a:prstGeom>
          <a:solidFill>
            <a:schemeClr val="accent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solidFill>
                  <a:srgbClr val="FFFFFF"/>
                </a:solidFill>
              </a:rPr>
              <a:t>Patrick</a:t>
            </a:r>
          </a:p>
        </p:txBody>
      </p:sp>
      <p:sp>
        <p:nvSpPr>
          <p:cNvPr id="239" name="Shape 239"/>
          <p:cNvSpPr/>
          <p:nvPr/>
        </p:nvSpPr>
        <p:spPr>
          <a:xfrm>
            <a:off x="6906100" y="445025"/>
            <a:ext cx="1638000" cy="431700"/>
          </a:xfrm>
          <a:prstGeom prst="roundRect">
            <a:avLst>
              <a:gd fmla="val 16667" name="adj"/>
            </a:avLst>
          </a:prstGeom>
          <a:solidFill>
            <a:srgbClr val="8E7CC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solidFill>
                  <a:srgbClr val="FFFFFF"/>
                </a:solidFill>
              </a:rPr>
              <a:t>Brian &amp; Patrick</a:t>
            </a:r>
          </a:p>
        </p:txBody>
      </p:sp>
      <p:sp>
        <p:nvSpPr>
          <p:cNvPr id="240" name="Shape 240"/>
          <p:cNvSpPr/>
          <p:nvPr/>
        </p:nvSpPr>
        <p:spPr>
          <a:xfrm>
            <a:off x="4320000" y="2582425"/>
            <a:ext cx="4224000" cy="502500"/>
          </a:xfrm>
          <a:prstGeom prst="roundRect">
            <a:avLst>
              <a:gd fmla="val 16667" name="adj"/>
            </a:avLst>
          </a:prstGeom>
          <a:solidFill>
            <a:schemeClr val="lt2"/>
          </a:solidFill>
          <a:ln cap="flat" cmpd="sng" w="9525">
            <a:solidFill>
              <a:schemeClr val="dk2"/>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1" name="Shape 241"/>
          <p:cNvSpPr/>
          <p:nvPr/>
        </p:nvSpPr>
        <p:spPr>
          <a:xfrm>
            <a:off x="4320000" y="2582425"/>
            <a:ext cx="1422300" cy="502500"/>
          </a:xfrm>
          <a:prstGeom prst="roundRect">
            <a:avLst>
              <a:gd fmla="val 16667" name="adj"/>
            </a:avLst>
          </a:prstGeom>
          <a:solidFill>
            <a:schemeClr val="accent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solidFill>
                  <a:srgbClr val="FFFFFF"/>
                </a:solidFill>
              </a:rPr>
              <a:t>30%</a:t>
            </a:r>
          </a:p>
        </p:txBody>
      </p:sp>
      <p:sp>
        <p:nvSpPr>
          <p:cNvPr id="242" name="Shape 242"/>
          <p:cNvSpPr/>
          <p:nvPr/>
        </p:nvSpPr>
        <p:spPr>
          <a:xfrm>
            <a:off x="4320000" y="3299350"/>
            <a:ext cx="4224000" cy="502500"/>
          </a:xfrm>
          <a:prstGeom prst="roundRect">
            <a:avLst>
              <a:gd fmla="val 16667" name="adj"/>
            </a:avLst>
          </a:prstGeom>
          <a:solidFill>
            <a:schemeClr val="lt2"/>
          </a:solidFill>
          <a:ln cap="flat" cmpd="sng" w="9525">
            <a:solidFill>
              <a:schemeClr val="dk2"/>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3" name="Shape 243"/>
          <p:cNvSpPr/>
          <p:nvPr/>
        </p:nvSpPr>
        <p:spPr>
          <a:xfrm>
            <a:off x="4320000" y="3299337"/>
            <a:ext cx="1999500" cy="502500"/>
          </a:xfrm>
          <a:prstGeom prst="roundRect">
            <a:avLst>
              <a:gd fmla="val 16667" name="adj"/>
            </a:avLst>
          </a:prstGeom>
          <a:solidFill>
            <a:srgbClr val="8E7CC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solidFill>
                  <a:srgbClr val="FFFFFF"/>
                </a:solidFill>
              </a:rPr>
              <a:t>45%</a:t>
            </a:r>
          </a:p>
        </p:txBody>
      </p:sp>
      <p:sp>
        <p:nvSpPr>
          <p:cNvPr id="244" name="Shape 244"/>
          <p:cNvSpPr/>
          <p:nvPr/>
        </p:nvSpPr>
        <p:spPr>
          <a:xfrm>
            <a:off x="4320000" y="4016275"/>
            <a:ext cx="4224000" cy="502500"/>
          </a:xfrm>
          <a:prstGeom prst="roundRect">
            <a:avLst>
              <a:gd fmla="val 16667" name="adj"/>
            </a:avLst>
          </a:prstGeom>
          <a:solidFill>
            <a:srgbClr val="FFFFFF"/>
          </a:solidFill>
          <a:ln cap="flat" cmpd="sng" w="9525">
            <a:solidFill>
              <a:schemeClr val="dk2"/>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5" name="Shape 245"/>
          <p:cNvSpPr/>
          <p:nvPr/>
        </p:nvSpPr>
        <p:spPr>
          <a:xfrm>
            <a:off x="4320000" y="4009975"/>
            <a:ext cx="2299200" cy="502500"/>
          </a:xfrm>
          <a:prstGeom prst="roundRect">
            <a:avLst>
              <a:gd fmla="val 16667" name="adj"/>
            </a:avLst>
          </a:prstGeom>
          <a:solidFill>
            <a:srgbClr val="8E7CC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solidFill>
                  <a:srgbClr val="FFFFFF"/>
                </a:solidFill>
              </a:rPr>
              <a:t>50%</a:t>
            </a:r>
          </a:p>
        </p:txBody>
      </p:sp>
      <p:sp>
        <p:nvSpPr>
          <p:cNvPr id="246" name="Shape 246"/>
          <p:cNvSpPr/>
          <p:nvPr/>
        </p:nvSpPr>
        <p:spPr>
          <a:xfrm>
            <a:off x="4320000" y="1120650"/>
            <a:ext cx="4224000" cy="502500"/>
          </a:xfrm>
          <a:prstGeom prst="roundRect">
            <a:avLst>
              <a:gd fmla="val 16667" name="adj"/>
            </a:avLst>
          </a:prstGeom>
          <a:solidFill>
            <a:schemeClr val="lt2"/>
          </a:solidFill>
          <a:ln cap="flat" cmpd="sng" w="9525">
            <a:solidFill>
              <a:schemeClr val="dk2"/>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7" name="Shape 247"/>
          <p:cNvSpPr/>
          <p:nvPr/>
        </p:nvSpPr>
        <p:spPr>
          <a:xfrm>
            <a:off x="4320000" y="1120650"/>
            <a:ext cx="3988800" cy="502500"/>
          </a:xfrm>
          <a:prstGeom prst="roundRect">
            <a:avLst>
              <a:gd fmla="val 16667" name="adj"/>
            </a:avLst>
          </a:prstGeom>
          <a:solidFill>
            <a:srgbClr val="8E7CC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solidFill>
                  <a:srgbClr val="FFFFFF"/>
                </a:solidFill>
              </a:rPr>
              <a:t>95%</a:t>
            </a:r>
          </a:p>
        </p:txBody>
      </p:sp>
      <p:sp>
        <p:nvSpPr>
          <p:cNvPr id="248" name="Shape 248"/>
          <p:cNvSpPr/>
          <p:nvPr/>
        </p:nvSpPr>
        <p:spPr>
          <a:xfrm>
            <a:off x="4320000" y="1851550"/>
            <a:ext cx="4224000" cy="502500"/>
          </a:xfrm>
          <a:prstGeom prst="roundRect">
            <a:avLst>
              <a:gd fmla="val 16667" name="adj"/>
            </a:avLst>
          </a:prstGeom>
          <a:solidFill>
            <a:srgbClr val="FFFFFF"/>
          </a:solidFill>
          <a:ln cap="flat" cmpd="sng" w="9525">
            <a:solidFill>
              <a:schemeClr val="dk2"/>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9" name="Shape 249"/>
          <p:cNvSpPr/>
          <p:nvPr/>
        </p:nvSpPr>
        <p:spPr>
          <a:xfrm>
            <a:off x="4320000" y="1851525"/>
            <a:ext cx="3988800" cy="502500"/>
          </a:xfrm>
          <a:prstGeom prst="roundRect">
            <a:avLst>
              <a:gd fmla="val 16667" name="adj"/>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solidFill>
                  <a:srgbClr val="FFFFFF"/>
                </a:solidFill>
              </a:rPr>
              <a:t>95%</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Shape 25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  Software Progress</a:t>
            </a:r>
          </a:p>
        </p:txBody>
      </p:sp>
      <p:sp>
        <p:nvSpPr>
          <p:cNvPr id="255" name="Shape 255"/>
          <p:cNvSpPr/>
          <p:nvPr/>
        </p:nvSpPr>
        <p:spPr>
          <a:xfrm>
            <a:off x="3840475" y="1017725"/>
            <a:ext cx="4775100" cy="572700"/>
          </a:xfrm>
          <a:prstGeom prst="roundRect">
            <a:avLst>
              <a:gd fmla="val 16667" name="adj"/>
            </a:avLst>
          </a:prstGeom>
          <a:solidFill>
            <a:schemeClr val="lt2"/>
          </a:solidFill>
          <a:ln cap="flat" cmpd="sng" w="9525">
            <a:solidFill>
              <a:schemeClr val="dk2"/>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6" name="Shape 256"/>
          <p:cNvSpPr/>
          <p:nvPr/>
        </p:nvSpPr>
        <p:spPr>
          <a:xfrm>
            <a:off x="3840475" y="2592025"/>
            <a:ext cx="4775100" cy="572700"/>
          </a:xfrm>
          <a:prstGeom prst="roundRect">
            <a:avLst>
              <a:gd fmla="val 16667" name="adj"/>
            </a:avLst>
          </a:prstGeom>
          <a:solidFill>
            <a:schemeClr val="lt2"/>
          </a:solidFill>
          <a:ln cap="flat" cmpd="sng" w="9525">
            <a:solidFill>
              <a:schemeClr val="dk2"/>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7" name="Shape 257"/>
          <p:cNvSpPr/>
          <p:nvPr/>
        </p:nvSpPr>
        <p:spPr>
          <a:xfrm>
            <a:off x="3840475" y="3370800"/>
            <a:ext cx="4775100" cy="572700"/>
          </a:xfrm>
          <a:prstGeom prst="roundRect">
            <a:avLst>
              <a:gd fmla="val 16667" name="adj"/>
            </a:avLst>
          </a:prstGeom>
          <a:solidFill>
            <a:schemeClr val="lt2"/>
          </a:solidFill>
          <a:ln cap="flat" cmpd="sng" w="9525">
            <a:solidFill>
              <a:schemeClr val="dk2"/>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8" name="Shape 258"/>
          <p:cNvSpPr/>
          <p:nvPr/>
        </p:nvSpPr>
        <p:spPr>
          <a:xfrm>
            <a:off x="3840475" y="4149575"/>
            <a:ext cx="4775100" cy="572700"/>
          </a:xfrm>
          <a:prstGeom prst="roundRect">
            <a:avLst>
              <a:gd fmla="val 16667" name="adj"/>
            </a:avLst>
          </a:prstGeom>
          <a:solidFill>
            <a:schemeClr val="lt2"/>
          </a:solidFill>
          <a:ln cap="flat" cmpd="sng" w="9525">
            <a:solidFill>
              <a:schemeClr val="dk2"/>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9" name="Shape 259"/>
          <p:cNvSpPr txBox="1"/>
          <p:nvPr/>
        </p:nvSpPr>
        <p:spPr>
          <a:xfrm>
            <a:off x="508000" y="1017850"/>
            <a:ext cx="3190200" cy="572700"/>
          </a:xfrm>
          <a:prstGeom prst="rect">
            <a:avLst/>
          </a:prstGeom>
          <a:noFill/>
          <a:ln>
            <a:noFill/>
          </a:ln>
        </p:spPr>
        <p:txBody>
          <a:bodyPr anchorCtr="0" anchor="t" bIns="91425" lIns="91425" rIns="91425" tIns="91425">
            <a:noAutofit/>
          </a:bodyPr>
          <a:lstStyle/>
          <a:p>
            <a:pPr lvl="0">
              <a:spcBef>
                <a:spcPts val="0"/>
              </a:spcBef>
              <a:buNone/>
            </a:pPr>
            <a:r>
              <a:rPr lang="en" sz="1800">
                <a:solidFill>
                  <a:srgbClr val="FFFFFF"/>
                </a:solidFill>
              </a:rPr>
              <a:t>iOS Application</a:t>
            </a:r>
          </a:p>
        </p:txBody>
      </p:sp>
      <p:sp>
        <p:nvSpPr>
          <p:cNvPr id="260" name="Shape 260"/>
          <p:cNvSpPr txBox="1"/>
          <p:nvPr/>
        </p:nvSpPr>
        <p:spPr>
          <a:xfrm>
            <a:off x="508000" y="1813250"/>
            <a:ext cx="3190200" cy="5727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watchOS Application</a:t>
            </a:r>
          </a:p>
        </p:txBody>
      </p:sp>
      <p:sp>
        <p:nvSpPr>
          <p:cNvPr id="261" name="Shape 261"/>
          <p:cNvSpPr txBox="1"/>
          <p:nvPr/>
        </p:nvSpPr>
        <p:spPr>
          <a:xfrm>
            <a:off x="508000" y="2608650"/>
            <a:ext cx="3190200" cy="5727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Web API</a:t>
            </a:r>
          </a:p>
        </p:txBody>
      </p:sp>
      <p:sp>
        <p:nvSpPr>
          <p:cNvPr id="262" name="Shape 262"/>
          <p:cNvSpPr txBox="1"/>
          <p:nvPr/>
        </p:nvSpPr>
        <p:spPr>
          <a:xfrm>
            <a:off x="508000" y="3404050"/>
            <a:ext cx="3190200" cy="5727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Embedded Software</a:t>
            </a:r>
          </a:p>
        </p:txBody>
      </p:sp>
      <p:sp>
        <p:nvSpPr>
          <p:cNvPr id="263" name="Shape 263"/>
          <p:cNvSpPr txBox="1"/>
          <p:nvPr/>
        </p:nvSpPr>
        <p:spPr>
          <a:xfrm>
            <a:off x="508000" y="4149575"/>
            <a:ext cx="3190200" cy="5727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Website</a:t>
            </a:r>
          </a:p>
        </p:txBody>
      </p:sp>
      <p:sp>
        <p:nvSpPr>
          <p:cNvPr id="264" name="Shape 264"/>
          <p:cNvSpPr txBox="1"/>
          <p:nvPr/>
        </p:nvSpPr>
        <p:spPr>
          <a:xfrm>
            <a:off x="3860850" y="386000"/>
            <a:ext cx="833100" cy="408900"/>
          </a:xfrm>
          <a:prstGeom prst="rect">
            <a:avLst/>
          </a:prstGeom>
          <a:noFill/>
          <a:ln>
            <a:noFill/>
          </a:ln>
        </p:spPr>
        <p:txBody>
          <a:bodyPr anchorCtr="0" anchor="t" bIns="91425" lIns="91425" rIns="91425" tIns="91425">
            <a:noAutofit/>
          </a:bodyPr>
          <a:lstStyle/>
          <a:p>
            <a:pPr lvl="0">
              <a:spcBef>
                <a:spcPts val="0"/>
              </a:spcBef>
              <a:buNone/>
            </a:pPr>
            <a:r>
              <a:rPr lang="en" sz="1800">
                <a:solidFill>
                  <a:srgbClr val="FFFFFF"/>
                </a:solidFill>
              </a:rPr>
              <a:t>Key:</a:t>
            </a:r>
          </a:p>
        </p:txBody>
      </p:sp>
      <p:sp>
        <p:nvSpPr>
          <p:cNvPr id="265" name="Shape 265"/>
          <p:cNvSpPr/>
          <p:nvPr/>
        </p:nvSpPr>
        <p:spPr>
          <a:xfrm>
            <a:off x="4740400" y="453475"/>
            <a:ext cx="833100" cy="349800"/>
          </a:xfrm>
          <a:prstGeom prst="roundRect">
            <a:avLst>
              <a:gd fmla="val 16667" name="adj"/>
            </a:avLst>
          </a:prstGeom>
          <a:solidFill>
            <a:srgbClr val="4A86E8"/>
          </a:solidFill>
          <a:ln>
            <a:noFill/>
          </a:ln>
        </p:spPr>
        <p:txBody>
          <a:bodyPr anchorCtr="0" anchor="ctr" bIns="91425" lIns="91425" rIns="91425" tIns="91425">
            <a:noAutofit/>
          </a:bodyPr>
          <a:lstStyle/>
          <a:p>
            <a:pPr lvl="0" algn="ctr">
              <a:spcBef>
                <a:spcPts val="0"/>
              </a:spcBef>
              <a:buNone/>
            </a:pPr>
            <a:r>
              <a:rPr lang="en">
                <a:solidFill>
                  <a:srgbClr val="FFFFFF"/>
                </a:solidFill>
              </a:rPr>
              <a:t>Evan</a:t>
            </a:r>
          </a:p>
        </p:txBody>
      </p:sp>
      <p:sp>
        <p:nvSpPr>
          <p:cNvPr id="266" name="Shape 266"/>
          <p:cNvSpPr/>
          <p:nvPr/>
        </p:nvSpPr>
        <p:spPr>
          <a:xfrm>
            <a:off x="5911487" y="453475"/>
            <a:ext cx="833100" cy="349800"/>
          </a:xfrm>
          <a:prstGeom prst="roundRect">
            <a:avLst>
              <a:gd fmla="val 16667" name="adj"/>
            </a:avLst>
          </a:prstGeom>
          <a:solidFill>
            <a:schemeClr val="accent5"/>
          </a:solidFill>
          <a:ln>
            <a:noFill/>
          </a:ln>
        </p:spPr>
        <p:txBody>
          <a:bodyPr anchorCtr="0" anchor="ctr" bIns="91425" lIns="91425" rIns="91425" tIns="91425">
            <a:noAutofit/>
          </a:bodyPr>
          <a:lstStyle/>
          <a:p>
            <a:pPr lvl="0" rtl="0" algn="ctr">
              <a:spcBef>
                <a:spcPts val="0"/>
              </a:spcBef>
              <a:buNone/>
            </a:pPr>
            <a:r>
              <a:rPr lang="en">
                <a:solidFill>
                  <a:srgbClr val="FFFFFF"/>
                </a:solidFill>
              </a:rPr>
              <a:t>Sammy</a:t>
            </a:r>
          </a:p>
        </p:txBody>
      </p:sp>
      <p:sp>
        <p:nvSpPr>
          <p:cNvPr id="267" name="Shape 267"/>
          <p:cNvSpPr/>
          <p:nvPr/>
        </p:nvSpPr>
        <p:spPr>
          <a:xfrm>
            <a:off x="3840475" y="1017725"/>
            <a:ext cx="3571200" cy="572700"/>
          </a:xfrm>
          <a:prstGeom prst="roundRect">
            <a:avLst>
              <a:gd fmla="val 16667" name="adj"/>
            </a:avLst>
          </a:prstGeom>
          <a:solidFill>
            <a:srgbClr val="4A86E8"/>
          </a:solidFill>
          <a:ln>
            <a:noFill/>
          </a:ln>
        </p:spPr>
        <p:txBody>
          <a:bodyPr anchorCtr="0" anchor="ctr" bIns="91425" lIns="91425" rIns="91425" tIns="91425">
            <a:noAutofit/>
          </a:bodyPr>
          <a:lstStyle/>
          <a:p>
            <a:pPr lvl="0" algn="ctr">
              <a:spcBef>
                <a:spcPts val="0"/>
              </a:spcBef>
              <a:buNone/>
            </a:pPr>
            <a:r>
              <a:rPr lang="en" sz="1800">
                <a:solidFill>
                  <a:srgbClr val="FFFFFF"/>
                </a:solidFill>
              </a:rPr>
              <a:t>75%</a:t>
            </a:r>
          </a:p>
        </p:txBody>
      </p:sp>
      <p:sp>
        <p:nvSpPr>
          <p:cNvPr id="268" name="Shape 268"/>
          <p:cNvSpPr/>
          <p:nvPr/>
        </p:nvSpPr>
        <p:spPr>
          <a:xfrm>
            <a:off x="3840475" y="2592025"/>
            <a:ext cx="2413200" cy="572700"/>
          </a:xfrm>
          <a:prstGeom prst="roundRect">
            <a:avLst>
              <a:gd fmla="val 16667" name="adj"/>
            </a:avLst>
          </a:prstGeom>
          <a:solidFill>
            <a:schemeClr val="accent5"/>
          </a:solidFill>
          <a:ln>
            <a:noFill/>
          </a:ln>
        </p:spPr>
        <p:txBody>
          <a:bodyPr anchorCtr="0" anchor="ctr" bIns="91425" lIns="91425" rIns="91425" tIns="91425">
            <a:noAutofit/>
          </a:bodyPr>
          <a:lstStyle/>
          <a:p>
            <a:pPr lvl="0" rtl="0" algn="ctr">
              <a:spcBef>
                <a:spcPts val="0"/>
              </a:spcBef>
              <a:buNone/>
            </a:pPr>
            <a:r>
              <a:rPr lang="en" sz="1800">
                <a:solidFill>
                  <a:srgbClr val="FFFFFF"/>
                </a:solidFill>
              </a:rPr>
              <a:t>40%</a:t>
            </a:r>
          </a:p>
        </p:txBody>
      </p:sp>
      <p:sp>
        <p:nvSpPr>
          <p:cNvPr id="269" name="Shape 269"/>
          <p:cNvSpPr/>
          <p:nvPr/>
        </p:nvSpPr>
        <p:spPr>
          <a:xfrm>
            <a:off x="3840475" y="4149575"/>
            <a:ext cx="3910200" cy="572700"/>
          </a:xfrm>
          <a:prstGeom prst="roundRect">
            <a:avLst>
              <a:gd fmla="val 16667" name="adj"/>
            </a:avLst>
          </a:prstGeom>
          <a:solidFill>
            <a:schemeClr val="accent5"/>
          </a:solidFill>
          <a:ln>
            <a:noFill/>
          </a:ln>
        </p:spPr>
        <p:txBody>
          <a:bodyPr anchorCtr="0" anchor="ctr" bIns="91425" lIns="91425" rIns="91425" tIns="91425">
            <a:noAutofit/>
          </a:bodyPr>
          <a:lstStyle/>
          <a:p>
            <a:pPr lvl="0" rtl="0" algn="ctr">
              <a:spcBef>
                <a:spcPts val="0"/>
              </a:spcBef>
              <a:buNone/>
            </a:pPr>
            <a:r>
              <a:rPr lang="en" sz="1800">
                <a:solidFill>
                  <a:srgbClr val="FFFFFF"/>
                </a:solidFill>
              </a:rPr>
              <a:t>85%</a:t>
            </a:r>
          </a:p>
        </p:txBody>
      </p:sp>
      <p:sp>
        <p:nvSpPr>
          <p:cNvPr id="270" name="Shape 270"/>
          <p:cNvSpPr/>
          <p:nvPr/>
        </p:nvSpPr>
        <p:spPr>
          <a:xfrm>
            <a:off x="3840475" y="3370800"/>
            <a:ext cx="1204500" cy="572700"/>
          </a:xfrm>
          <a:prstGeom prst="roundRect">
            <a:avLst>
              <a:gd fmla="val 16667" name="adj"/>
            </a:avLst>
          </a:prstGeom>
          <a:solidFill>
            <a:srgbClr val="8E7CC3"/>
          </a:solidFill>
          <a:ln>
            <a:noFill/>
          </a:ln>
        </p:spPr>
        <p:txBody>
          <a:bodyPr anchorCtr="0" anchor="ctr" bIns="91425" lIns="91425" rIns="91425" tIns="91425">
            <a:noAutofit/>
          </a:bodyPr>
          <a:lstStyle/>
          <a:p>
            <a:pPr lvl="0" rtl="0" algn="ctr">
              <a:spcBef>
                <a:spcPts val="0"/>
              </a:spcBef>
              <a:buNone/>
            </a:pPr>
            <a:r>
              <a:rPr lang="en" sz="1800">
                <a:solidFill>
                  <a:srgbClr val="FFFFFF"/>
                </a:solidFill>
              </a:rPr>
              <a:t>20%</a:t>
            </a:r>
          </a:p>
        </p:txBody>
      </p:sp>
      <p:sp>
        <p:nvSpPr>
          <p:cNvPr id="271" name="Shape 271"/>
          <p:cNvSpPr/>
          <p:nvPr/>
        </p:nvSpPr>
        <p:spPr>
          <a:xfrm>
            <a:off x="7082575" y="453475"/>
            <a:ext cx="1533000" cy="349800"/>
          </a:xfrm>
          <a:prstGeom prst="roundRect">
            <a:avLst>
              <a:gd fmla="val 16667" name="adj"/>
            </a:avLst>
          </a:prstGeom>
          <a:solidFill>
            <a:srgbClr val="8E7CC3"/>
          </a:solidFill>
          <a:ln>
            <a:noFill/>
          </a:ln>
        </p:spPr>
        <p:txBody>
          <a:bodyPr anchorCtr="0" anchor="ctr" bIns="91425" lIns="91425" rIns="91425" tIns="91425">
            <a:noAutofit/>
          </a:bodyPr>
          <a:lstStyle/>
          <a:p>
            <a:pPr lvl="0" rtl="0" algn="ctr">
              <a:spcBef>
                <a:spcPts val="0"/>
              </a:spcBef>
              <a:buNone/>
            </a:pPr>
            <a:r>
              <a:rPr lang="en">
                <a:solidFill>
                  <a:srgbClr val="FFFFFF"/>
                </a:solidFill>
              </a:rPr>
              <a:t>Evan &amp; Sammy</a:t>
            </a:r>
          </a:p>
        </p:txBody>
      </p:sp>
      <p:sp>
        <p:nvSpPr>
          <p:cNvPr id="272" name="Shape 272"/>
          <p:cNvSpPr/>
          <p:nvPr/>
        </p:nvSpPr>
        <p:spPr>
          <a:xfrm>
            <a:off x="3840475" y="1804862"/>
            <a:ext cx="4775100" cy="572700"/>
          </a:xfrm>
          <a:prstGeom prst="roundRect">
            <a:avLst>
              <a:gd fmla="val 16667" name="adj"/>
            </a:avLst>
          </a:prstGeom>
          <a:solidFill>
            <a:schemeClr val="lt2"/>
          </a:solidFill>
          <a:ln cap="flat" cmpd="sng" w="9525">
            <a:solidFill>
              <a:schemeClr val="dk2"/>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3" name="Shape 273"/>
          <p:cNvSpPr/>
          <p:nvPr/>
        </p:nvSpPr>
        <p:spPr>
          <a:xfrm>
            <a:off x="3840475" y="1804875"/>
            <a:ext cx="4775100" cy="572700"/>
          </a:xfrm>
          <a:prstGeom prst="roundRect">
            <a:avLst>
              <a:gd fmla="val 16667" name="adj"/>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solidFill>
                  <a:srgbClr val="FFFFFF"/>
                </a:solidFill>
              </a:rPr>
              <a:t>Begins once iOS Application is complete</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Shape 27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  Immediate Plans for Project</a:t>
            </a:r>
          </a:p>
        </p:txBody>
      </p:sp>
      <p:sp>
        <p:nvSpPr>
          <p:cNvPr id="279" name="Shape 279"/>
          <p:cNvSpPr txBox="1"/>
          <p:nvPr>
            <p:ph idx="1" type="body"/>
          </p:nvPr>
        </p:nvSpPr>
        <p:spPr>
          <a:xfrm>
            <a:off x="429450" y="1152475"/>
            <a:ext cx="3999900" cy="3416400"/>
          </a:xfrm>
          <a:prstGeom prst="rect">
            <a:avLst/>
          </a:prstGeom>
        </p:spPr>
        <p:txBody>
          <a:bodyPr anchorCtr="0" anchor="t" bIns="91425" lIns="91425" rIns="91425" tIns="91425">
            <a:noAutofit/>
          </a:bodyPr>
          <a:lstStyle/>
          <a:p>
            <a:pPr lvl="0" rtl="0" algn="l">
              <a:spcBef>
                <a:spcPts val="0"/>
              </a:spcBef>
              <a:buNone/>
            </a:pPr>
            <a:r>
              <a:rPr lang="en" sz="1800">
                <a:solidFill>
                  <a:srgbClr val="FFFFFF"/>
                </a:solidFill>
              </a:rPr>
              <a:t>Hardware</a:t>
            </a:r>
          </a:p>
          <a:p>
            <a:pPr indent="-342900" lvl="0" marL="457200" rtl="0">
              <a:spcBef>
                <a:spcPts val="0"/>
              </a:spcBef>
              <a:buClr>
                <a:srgbClr val="FFFFFF"/>
              </a:buClr>
              <a:buSzPct val="100000"/>
              <a:buChar char="●"/>
            </a:pPr>
            <a:r>
              <a:rPr lang="en" sz="1800">
                <a:solidFill>
                  <a:srgbClr val="FFFFFF"/>
                </a:solidFill>
              </a:rPr>
              <a:t>Finish procurement of components</a:t>
            </a:r>
          </a:p>
          <a:p>
            <a:pPr indent="-342900" lvl="0" marL="457200" rtl="0">
              <a:spcBef>
                <a:spcPts val="0"/>
              </a:spcBef>
              <a:buClr>
                <a:srgbClr val="FFFFFF"/>
              </a:buClr>
              <a:buSzPct val="100000"/>
              <a:buChar char="●"/>
            </a:pPr>
            <a:r>
              <a:rPr lang="en" sz="1800">
                <a:solidFill>
                  <a:srgbClr val="FFFFFF"/>
                </a:solidFill>
              </a:rPr>
              <a:t>Begin breadboard testing</a:t>
            </a:r>
          </a:p>
          <a:p>
            <a:pPr indent="-342900" lvl="0" marL="457200" rtl="0">
              <a:spcBef>
                <a:spcPts val="0"/>
              </a:spcBef>
              <a:buClr>
                <a:srgbClr val="FFFFFF"/>
              </a:buClr>
              <a:buSzPct val="100000"/>
              <a:buChar char="●"/>
            </a:pPr>
            <a:r>
              <a:rPr lang="en" sz="1800">
                <a:solidFill>
                  <a:srgbClr val="FFFFFF"/>
                </a:solidFill>
              </a:rPr>
              <a:t>Complete Main System</a:t>
            </a:r>
          </a:p>
          <a:p>
            <a:pPr indent="-342900" lvl="1" marL="914400" rtl="0">
              <a:spcBef>
                <a:spcPts val="0"/>
              </a:spcBef>
              <a:buClr>
                <a:srgbClr val="FFFFFF"/>
              </a:buClr>
              <a:buSzPct val="100000"/>
              <a:buChar char="○"/>
            </a:pPr>
            <a:r>
              <a:rPr lang="en" sz="1800">
                <a:solidFill>
                  <a:srgbClr val="FFFFFF"/>
                </a:solidFill>
              </a:rPr>
              <a:t>Verify schematic is accurate and passes ERC</a:t>
            </a:r>
          </a:p>
          <a:p>
            <a:pPr indent="-342900" lvl="1" marL="914400" rtl="0">
              <a:spcBef>
                <a:spcPts val="0"/>
              </a:spcBef>
              <a:buClr>
                <a:srgbClr val="FFFFFF"/>
              </a:buClr>
              <a:buSzPct val="100000"/>
              <a:buChar char="○"/>
            </a:pPr>
            <a:r>
              <a:rPr lang="en" sz="1800">
                <a:solidFill>
                  <a:srgbClr val="FFFFFF"/>
                </a:solidFill>
              </a:rPr>
              <a:t>Route PCB and verify it passes ERC</a:t>
            </a:r>
          </a:p>
          <a:p>
            <a:pPr lvl="0" rtl="0">
              <a:spcBef>
                <a:spcPts val="0"/>
              </a:spcBef>
              <a:buNone/>
            </a:pPr>
            <a:r>
              <a:t/>
            </a:r>
            <a:endParaRPr sz="1800">
              <a:solidFill>
                <a:srgbClr val="FFFFFF"/>
              </a:solidFill>
            </a:endParaRPr>
          </a:p>
        </p:txBody>
      </p:sp>
      <p:sp>
        <p:nvSpPr>
          <p:cNvPr id="280" name="Shape 280"/>
          <p:cNvSpPr txBox="1"/>
          <p:nvPr>
            <p:ph idx="2" type="body"/>
          </p:nvPr>
        </p:nvSpPr>
        <p:spPr>
          <a:xfrm>
            <a:off x="4734300" y="1152475"/>
            <a:ext cx="3999900" cy="3416400"/>
          </a:xfrm>
          <a:prstGeom prst="rect">
            <a:avLst/>
          </a:prstGeom>
        </p:spPr>
        <p:txBody>
          <a:bodyPr anchorCtr="0" anchor="t" bIns="91425" lIns="91425" rIns="91425" tIns="91425">
            <a:noAutofit/>
          </a:bodyPr>
          <a:lstStyle/>
          <a:p>
            <a:pPr lvl="0" rtl="0" algn="l">
              <a:spcBef>
                <a:spcPts val="0"/>
              </a:spcBef>
              <a:buNone/>
            </a:pPr>
            <a:r>
              <a:rPr lang="en" sz="1800">
                <a:solidFill>
                  <a:srgbClr val="FFFFFF"/>
                </a:solidFill>
              </a:rPr>
              <a:t>Software</a:t>
            </a:r>
          </a:p>
          <a:p>
            <a:pPr indent="-342900" lvl="0" marL="457200" rtl="0">
              <a:spcBef>
                <a:spcPts val="0"/>
              </a:spcBef>
              <a:buClr>
                <a:srgbClr val="FFFFFF"/>
              </a:buClr>
              <a:buSzPct val="100000"/>
              <a:buChar char="●"/>
            </a:pPr>
            <a:r>
              <a:rPr lang="en" sz="1800">
                <a:solidFill>
                  <a:srgbClr val="FFFFFF"/>
                </a:solidFill>
              </a:rPr>
              <a:t>Finalize iOS application and begin watchOS application</a:t>
            </a:r>
          </a:p>
          <a:p>
            <a:pPr indent="-342900" lvl="0" marL="457200">
              <a:spcBef>
                <a:spcPts val="0"/>
              </a:spcBef>
              <a:buClr>
                <a:srgbClr val="FFFFFF"/>
              </a:buClr>
              <a:buSzPct val="100000"/>
              <a:buChar char="●"/>
            </a:pPr>
            <a:r>
              <a:rPr lang="en" sz="1800">
                <a:solidFill>
                  <a:srgbClr val="FFFFFF"/>
                </a:solidFill>
              </a:rPr>
              <a:t>Begin testing of iOS application and Web API</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Shape 28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  Questions?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Shape 7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  Motivation						   Goals &amp; Objectives</a:t>
            </a:r>
          </a:p>
        </p:txBody>
      </p:sp>
      <p:sp>
        <p:nvSpPr>
          <p:cNvPr id="73" name="Shape 73"/>
          <p:cNvSpPr txBox="1"/>
          <p:nvPr>
            <p:ph idx="1" type="body"/>
          </p:nvPr>
        </p:nvSpPr>
        <p:spPr>
          <a:xfrm>
            <a:off x="429425" y="1152475"/>
            <a:ext cx="3999900" cy="3416400"/>
          </a:xfrm>
          <a:prstGeom prst="rect">
            <a:avLst/>
          </a:prstGeom>
        </p:spPr>
        <p:txBody>
          <a:bodyPr anchorCtr="0" anchor="t" bIns="91425" lIns="91425" rIns="91425" tIns="91425">
            <a:noAutofit/>
          </a:bodyPr>
          <a:lstStyle/>
          <a:p>
            <a:pPr indent="-228600" lvl="0" marL="457200" rtl="0">
              <a:spcBef>
                <a:spcPts val="0"/>
              </a:spcBef>
              <a:buClr>
                <a:srgbClr val="FFFFFF"/>
              </a:buClr>
              <a:buChar char="●"/>
            </a:pPr>
            <a:r>
              <a:rPr lang="en">
                <a:solidFill>
                  <a:srgbClr val="FFFFFF"/>
                </a:solidFill>
              </a:rPr>
              <a:t>Introduce more consumers to freshly roasted coffee</a:t>
            </a:r>
          </a:p>
          <a:p>
            <a:pPr indent="-228600" lvl="0" marL="457200" rtl="0">
              <a:spcBef>
                <a:spcPts val="0"/>
              </a:spcBef>
              <a:buClr>
                <a:srgbClr val="FFFFFF"/>
              </a:buClr>
              <a:buChar char="●"/>
            </a:pPr>
            <a:r>
              <a:rPr lang="en">
                <a:solidFill>
                  <a:srgbClr val="FFFFFF"/>
                </a:solidFill>
              </a:rPr>
              <a:t>Create a convenient solution that will not sacrifice time for quality</a:t>
            </a:r>
          </a:p>
          <a:p>
            <a:pPr indent="-228600" lvl="0" marL="457200" rtl="0">
              <a:spcBef>
                <a:spcPts val="0"/>
              </a:spcBef>
              <a:buClr>
                <a:srgbClr val="FFFFFF"/>
              </a:buClr>
              <a:buChar char="●"/>
            </a:pPr>
            <a:r>
              <a:rPr lang="en">
                <a:solidFill>
                  <a:srgbClr val="FFFFFF"/>
                </a:solidFill>
              </a:rPr>
              <a:t>Utilize current technology and design principles to create a friendly and enjoyable user experience</a:t>
            </a:r>
          </a:p>
          <a:p>
            <a:pPr indent="-228600" lvl="0" marL="457200" rtl="0">
              <a:spcBef>
                <a:spcPts val="0"/>
              </a:spcBef>
              <a:buClr>
                <a:srgbClr val="FFFFFF"/>
              </a:buClr>
              <a:buChar char="●"/>
            </a:pPr>
            <a:r>
              <a:rPr lang="en">
                <a:solidFill>
                  <a:srgbClr val="FFFFFF"/>
                </a:solidFill>
              </a:rPr>
              <a:t>Provide more home automation options for customers to add to their already existing devices (Nest, Phillips Hue)</a:t>
            </a:r>
          </a:p>
        </p:txBody>
      </p:sp>
      <p:sp>
        <p:nvSpPr>
          <p:cNvPr id="74" name="Shape 74"/>
          <p:cNvSpPr txBox="1"/>
          <p:nvPr>
            <p:ph idx="2" type="body"/>
          </p:nvPr>
        </p:nvSpPr>
        <p:spPr>
          <a:xfrm>
            <a:off x="4734275" y="1152475"/>
            <a:ext cx="3999900" cy="3416400"/>
          </a:xfrm>
          <a:prstGeom prst="rect">
            <a:avLst/>
          </a:prstGeom>
        </p:spPr>
        <p:txBody>
          <a:bodyPr anchorCtr="0" anchor="t" bIns="91425" lIns="91425" rIns="91425" tIns="91425">
            <a:noAutofit/>
          </a:bodyPr>
          <a:lstStyle/>
          <a:p>
            <a:pPr indent="-228600" lvl="0" marL="457200" rtl="0">
              <a:spcBef>
                <a:spcPts val="0"/>
              </a:spcBef>
              <a:buClr>
                <a:srgbClr val="FFFFFF"/>
              </a:buClr>
              <a:buChar char="●"/>
            </a:pPr>
            <a:r>
              <a:rPr lang="en">
                <a:solidFill>
                  <a:srgbClr val="FFFFFF"/>
                </a:solidFill>
              </a:rPr>
              <a:t>Control and monitoring of the coffee roaster using an iPhone or Apple Watch</a:t>
            </a:r>
          </a:p>
          <a:p>
            <a:pPr indent="-228600" lvl="0" marL="457200" rtl="0">
              <a:spcBef>
                <a:spcPts val="0"/>
              </a:spcBef>
              <a:buClr>
                <a:srgbClr val="FFFFFF"/>
              </a:buClr>
              <a:buChar char="●"/>
            </a:pPr>
            <a:r>
              <a:rPr lang="en">
                <a:solidFill>
                  <a:srgbClr val="FFFFFF"/>
                </a:solidFill>
              </a:rPr>
              <a:t>Additional secondary controls through the onboard touchscreen display</a:t>
            </a:r>
          </a:p>
          <a:p>
            <a:pPr indent="-228600" lvl="0" marL="457200" rtl="0">
              <a:spcBef>
                <a:spcPts val="0"/>
              </a:spcBef>
              <a:buClr>
                <a:srgbClr val="FFFFFF"/>
              </a:buClr>
              <a:buChar char="●"/>
            </a:pPr>
            <a:r>
              <a:rPr lang="en">
                <a:solidFill>
                  <a:srgbClr val="FFFFFF"/>
                </a:solidFill>
              </a:rPr>
              <a:t>Ability to successfully roast coffee of different roast profiles and types </a:t>
            </a:r>
            <a:br>
              <a:rPr lang="en">
                <a:solidFill>
                  <a:srgbClr val="FFFFFF"/>
                </a:solidFill>
              </a:rPr>
            </a:br>
            <a:r>
              <a:rPr lang="en">
                <a:solidFill>
                  <a:srgbClr val="FFFFFF"/>
                </a:solidFill>
              </a:rPr>
              <a:t>(Light, Medium, Dark)</a:t>
            </a:r>
          </a:p>
          <a:p>
            <a:pPr indent="-228600" lvl="0" marL="457200" rtl="0">
              <a:spcBef>
                <a:spcPts val="0"/>
              </a:spcBef>
              <a:buClr>
                <a:srgbClr val="FFFFFF"/>
              </a:buClr>
              <a:buChar char="●"/>
            </a:pPr>
            <a:r>
              <a:rPr lang="en">
                <a:solidFill>
                  <a:srgbClr val="FFFFFF"/>
                </a:solidFill>
              </a:rPr>
              <a:t>Community aspect that will allow the ability to view and add new roast profiles</a:t>
            </a:r>
          </a:p>
          <a:p>
            <a:pPr indent="-228600" lvl="0" marL="457200">
              <a:spcBef>
                <a:spcPts val="0"/>
              </a:spcBef>
              <a:buClr>
                <a:srgbClr val="FFFFFF"/>
              </a:buClr>
              <a:buChar char="●"/>
            </a:pPr>
            <a:r>
              <a:rPr lang="en">
                <a:solidFill>
                  <a:srgbClr val="FFFFFF"/>
                </a:solidFill>
              </a:rPr>
              <a:t>Order more coffee beans through iOS/watchOS applications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  Specifications and Requirements</a:t>
            </a:r>
          </a:p>
        </p:txBody>
      </p:sp>
      <p:sp>
        <p:nvSpPr>
          <p:cNvPr id="80" name="Shape 80"/>
          <p:cNvSpPr txBox="1"/>
          <p:nvPr>
            <p:ph idx="1" type="body"/>
          </p:nvPr>
        </p:nvSpPr>
        <p:spPr>
          <a:xfrm>
            <a:off x="429425" y="1152475"/>
            <a:ext cx="39999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Reach temperatures of 244°C</a:t>
            </a:r>
          </a:p>
          <a:p>
            <a:pPr indent="-228600" lvl="0" marL="457200" rtl="0">
              <a:spcBef>
                <a:spcPts val="0"/>
              </a:spcBef>
              <a:buClr>
                <a:srgbClr val="FFFFFF"/>
              </a:buClr>
            </a:pPr>
            <a:r>
              <a:rPr lang="en">
                <a:solidFill>
                  <a:srgbClr val="FFFFFF"/>
                </a:solidFill>
              </a:rPr>
              <a:t>Pull at most, 15A of current</a:t>
            </a:r>
          </a:p>
          <a:p>
            <a:pPr indent="-228600" lvl="0" marL="457200" rtl="0">
              <a:spcBef>
                <a:spcPts val="0"/>
              </a:spcBef>
              <a:buClr>
                <a:srgbClr val="FFFFFF"/>
              </a:buClr>
            </a:pPr>
            <a:r>
              <a:rPr lang="en">
                <a:solidFill>
                  <a:srgbClr val="FFFFFF"/>
                </a:solidFill>
              </a:rPr>
              <a:t>Handle up to 1lbs of coffee at a time</a:t>
            </a:r>
          </a:p>
          <a:p>
            <a:pPr indent="-228600" lvl="0" marL="457200" rtl="0">
              <a:spcBef>
                <a:spcPts val="0"/>
              </a:spcBef>
              <a:buClr>
                <a:srgbClr val="FFFFFF"/>
              </a:buClr>
            </a:pPr>
            <a:r>
              <a:rPr lang="en">
                <a:solidFill>
                  <a:srgbClr val="FFFFFF"/>
                </a:solidFill>
              </a:rPr>
              <a:t>Minimal background app activity to maintain low battery usage</a:t>
            </a:r>
          </a:p>
          <a:p>
            <a:pPr lvl="0" rtl="0">
              <a:spcBef>
                <a:spcPts val="0"/>
              </a:spcBef>
              <a:buNone/>
            </a:pPr>
            <a:r>
              <a:t/>
            </a:r>
            <a:endParaRPr>
              <a:solidFill>
                <a:srgbClr val="FFFFFF"/>
              </a:solidFill>
            </a:endParaRPr>
          </a:p>
          <a:p>
            <a:pPr lvl="0">
              <a:spcBef>
                <a:spcPts val="0"/>
              </a:spcBef>
              <a:buNone/>
            </a:pPr>
            <a:r>
              <a:t/>
            </a:r>
            <a:endParaRPr>
              <a:solidFill>
                <a:srgbClr val="FFFFFF"/>
              </a:solidFill>
            </a:endParaRPr>
          </a:p>
        </p:txBody>
      </p:sp>
      <p:sp>
        <p:nvSpPr>
          <p:cNvPr id="81" name="Shape 81"/>
          <p:cNvSpPr txBox="1"/>
          <p:nvPr>
            <p:ph idx="2" type="body"/>
          </p:nvPr>
        </p:nvSpPr>
        <p:spPr>
          <a:xfrm>
            <a:off x="4734300" y="1152475"/>
            <a:ext cx="39999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Achieve a French Roast</a:t>
            </a:r>
          </a:p>
          <a:p>
            <a:pPr indent="-228600" lvl="0" marL="457200" rtl="0">
              <a:spcBef>
                <a:spcPts val="0"/>
              </a:spcBef>
              <a:buClr>
                <a:srgbClr val="FFFFFF"/>
              </a:buClr>
            </a:pPr>
            <a:r>
              <a:rPr lang="en">
                <a:solidFill>
                  <a:srgbClr val="FFFFFF"/>
                </a:solidFill>
              </a:rPr>
              <a:t>Automatically scale roasting profile based on amount of coffee that is used</a:t>
            </a:r>
          </a:p>
          <a:p>
            <a:pPr indent="-228600" lvl="0" marL="457200">
              <a:spcBef>
                <a:spcPts val="0"/>
              </a:spcBef>
              <a:buClr>
                <a:srgbClr val="FFFFFF"/>
              </a:buClr>
            </a:pPr>
            <a:r>
              <a:rPr lang="en">
                <a:solidFill>
                  <a:srgbClr val="FFFFFF"/>
                </a:solidFill>
              </a:rPr>
              <a:t>Have feedback from the coffee roaster to determine where it is in roasting process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Shape 8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  Overall Project Block Diagram</a:t>
            </a:r>
          </a:p>
        </p:txBody>
      </p:sp>
      <p:pic>
        <p:nvPicPr>
          <p:cNvPr id="87" name="Shape 87"/>
          <p:cNvPicPr preferRelativeResize="0"/>
          <p:nvPr/>
        </p:nvPicPr>
        <p:blipFill rotWithShape="1">
          <a:blip r:embed="rId4">
            <a:alphaModFix/>
          </a:blip>
          <a:srcRect b="63400" l="4720" r="12456" t="0"/>
          <a:stretch/>
        </p:blipFill>
        <p:spPr>
          <a:xfrm>
            <a:off x="1368499" y="1096225"/>
            <a:ext cx="6211274" cy="35520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Shape 9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  Hardware Design</a:t>
            </a:r>
          </a:p>
        </p:txBody>
      </p:sp>
      <p:sp>
        <p:nvSpPr>
          <p:cNvPr id="93" name="Shape 93"/>
          <p:cNvSpPr txBox="1"/>
          <p:nvPr>
            <p:ph idx="1" type="body"/>
          </p:nvPr>
        </p:nvSpPr>
        <p:spPr>
          <a:xfrm>
            <a:off x="412075" y="1152475"/>
            <a:ext cx="33186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All hardware will appear in added base, as shown.</a:t>
            </a:r>
          </a:p>
          <a:p>
            <a:pPr indent="-228600" lvl="0" marL="457200" rtl="0">
              <a:spcBef>
                <a:spcPts val="0"/>
              </a:spcBef>
              <a:buClr>
                <a:srgbClr val="FFFFFF"/>
              </a:buClr>
            </a:pPr>
            <a:r>
              <a:rPr lang="en">
                <a:solidFill>
                  <a:srgbClr val="FFFFFF"/>
                </a:solidFill>
              </a:rPr>
              <a:t>Provides thermal insulation and easier work area.</a:t>
            </a:r>
          </a:p>
        </p:txBody>
      </p:sp>
      <p:pic>
        <p:nvPicPr>
          <p:cNvPr descr="Image" id="94" name="Shape 94"/>
          <p:cNvPicPr preferRelativeResize="0"/>
          <p:nvPr/>
        </p:nvPicPr>
        <p:blipFill>
          <a:blip r:embed="rId4">
            <a:alphaModFix/>
          </a:blip>
          <a:stretch>
            <a:fillRect/>
          </a:stretch>
        </p:blipFill>
        <p:spPr>
          <a:xfrm>
            <a:off x="3814225" y="590875"/>
            <a:ext cx="4687000" cy="3111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Shape 9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  Weight Sensor</a:t>
            </a:r>
          </a:p>
        </p:txBody>
      </p:sp>
      <p:sp>
        <p:nvSpPr>
          <p:cNvPr id="100" name="Shape 100"/>
          <p:cNvSpPr txBox="1"/>
          <p:nvPr>
            <p:ph idx="1" type="body"/>
          </p:nvPr>
        </p:nvSpPr>
        <p:spPr>
          <a:xfrm>
            <a:off x="412075" y="1152475"/>
            <a:ext cx="29217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Four load cells, one on each corner</a:t>
            </a:r>
          </a:p>
          <a:p>
            <a:pPr indent="-228600" lvl="0" marL="457200" rtl="0">
              <a:spcBef>
                <a:spcPts val="0"/>
              </a:spcBef>
              <a:buClr>
                <a:srgbClr val="FFFFFF"/>
              </a:buClr>
            </a:pPr>
            <a:r>
              <a:rPr lang="en">
                <a:solidFill>
                  <a:srgbClr val="FFFFFF"/>
                </a:solidFill>
              </a:rPr>
              <a:t>Load Cells represented as Wheatstone Bridge</a:t>
            </a:r>
          </a:p>
          <a:p>
            <a:pPr indent="-228600" lvl="0" marL="457200" rtl="0">
              <a:spcBef>
                <a:spcPts val="0"/>
              </a:spcBef>
              <a:buClr>
                <a:srgbClr val="FFFFFF"/>
              </a:buClr>
            </a:pPr>
            <a:r>
              <a:rPr lang="en">
                <a:solidFill>
                  <a:srgbClr val="FFFFFF"/>
                </a:solidFill>
              </a:rPr>
              <a:t>Uses instrumentation amplifier to get reasonable gain</a:t>
            </a:r>
          </a:p>
        </p:txBody>
      </p:sp>
      <p:pic>
        <p:nvPicPr>
          <p:cNvPr descr="Image" id="101" name="Shape 101"/>
          <p:cNvPicPr preferRelativeResize="0"/>
          <p:nvPr/>
        </p:nvPicPr>
        <p:blipFill>
          <a:blip r:embed="rId4">
            <a:alphaModFix/>
          </a:blip>
          <a:stretch>
            <a:fillRect/>
          </a:stretch>
        </p:blipFill>
        <p:spPr>
          <a:xfrm>
            <a:off x="3627174" y="726800"/>
            <a:ext cx="4590375" cy="3581474"/>
          </a:xfrm>
          <a:prstGeom prst="rect">
            <a:avLst/>
          </a:prstGeom>
          <a:noFill/>
          <a:ln>
            <a:noFill/>
          </a:ln>
        </p:spPr>
      </p:pic>
      <p:sp>
        <p:nvSpPr>
          <p:cNvPr id="102" name="Shape 102"/>
          <p:cNvSpPr txBox="1"/>
          <p:nvPr/>
        </p:nvSpPr>
        <p:spPr>
          <a:xfrm>
            <a:off x="234775" y="247125"/>
            <a:ext cx="247200" cy="3090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Shape 10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  AC to DC Power System</a:t>
            </a:r>
          </a:p>
        </p:txBody>
      </p:sp>
      <p:sp>
        <p:nvSpPr>
          <p:cNvPr id="108" name="Shape 108"/>
          <p:cNvSpPr txBox="1"/>
          <p:nvPr>
            <p:ph idx="1" type="body"/>
          </p:nvPr>
        </p:nvSpPr>
        <p:spPr>
          <a:xfrm>
            <a:off x="412075" y="1152475"/>
            <a:ext cx="33393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Regulated power converters</a:t>
            </a:r>
          </a:p>
          <a:p>
            <a:pPr indent="-228600" lvl="0" marL="457200" rtl="0">
              <a:spcBef>
                <a:spcPts val="0"/>
              </a:spcBef>
              <a:buClr>
                <a:srgbClr val="FFFFFF"/>
              </a:buClr>
            </a:pPr>
            <a:r>
              <a:rPr lang="en">
                <a:solidFill>
                  <a:srgbClr val="FFFFFF"/>
                </a:solidFill>
              </a:rPr>
              <a:t>Switching</a:t>
            </a:r>
          </a:p>
          <a:p>
            <a:pPr indent="-228600" lvl="0" marL="457200" rtl="0">
              <a:spcBef>
                <a:spcPts val="0"/>
              </a:spcBef>
              <a:buClr>
                <a:srgbClr val="FFFFFF"/>
              </a:buClr>
            </a:pPr>
            <a:r>
              <a:rPr lang="en">
                <a:solidFill>
                  <a:srgbClr val="FFFFFF"/>
                </a:solidFill>
              </a:rPr>
              <a:t>Linear</a:t>
            </a:r>
          </a:p>
          <a:p>
            <a:pPr indent="-228600" lvl="0" marL="457200" rtl="0">
              <a:spcBef>
                <a:spcPts val="0"/>
              </a:spcBef>
              <a:buClr>
                <a:srgbClr val="FFFFFF"/>
              </a:buClr>
            </a:pPr>
            <a:r>
              <a:rPr lang="en">
                <a:solidFill>
                  <a:srgbClr val="FFFFFF"/>
                </a:solidFill>
              </a:rPr>
              <a:t>Bipolar design</a:t>
            </a:r>
          </a:p>
          <a:p>
            <a:pPr indent="-228600" lvl="0" marL="457200" rtl="0">
              <a:spcBef>
                <a:spcPts val="0"/>
              </a:spcBef>
              <a:buClr>
                <a:srgbClr val="FFFFFF"/>
              </a:buClr>
            </a:pPr>
            <a:r>
              <a:rPr lang="en">
                <a:solidFill>
                  <a:srgbClr val="FFFFFF"/>
                </a:solidFill>
              </a:rPr>
              <a:t>Power digital and analog circuitry</a:t>
            </a:r>
          </a:p>
        </p:txBody>
      </p:sp>
      <p:pic>
        <p:nvPicPr>
          <p:cNvPr descr="Image" id="109" name="Shape 109"/>
          <p:cNvPicPr preferRelativeResize="0"/>
          <p:nvPr/>
        </p:nvPicPr>
        <p:blipFill>
          <a:blip r:embed="rId4">
            <a:alphaModFix/>
          </a:blip>
          <a:stretch>
            <a:fillRect/>
          </a:stretch>
        </p:blipFill>
        <p:spPr>
          <a:xfrm>
            <a:off x="3849501" y="1203737"/>
            <a:ext cx="4551674" cy="27360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Shape 11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  Crack Detection</a:t>
            </a:r>
          </a:p>
        </p:txBody>
      </p:sp>
      <p:sp>
        <p:nvSpPr>
          <p:cNvPr id="115" name="Shape 115"/>
          <p:cNvSpPr txBox="1"/>
          <p:nvPr>
            <p:ph idx="1" type="body"/>
          </p:nvPr>
        </p:nvSpPr>
        <p:spPr>
          <a:xfrm>
            <a:off x="412075" y="1152475"/>
            <a:ext cx="30003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Audio based</a:t>
            </a:r>
          </a:p>
          <a:p>
            <a:pPr indent="-228600" lvl="0" marL="457200" rtl="0">
              <a:spcBef>
                <a:spcPts val="0"/>
              </a:spcBef>
              <a:buClr>
                <a:srgbClr val="FFFFFF"/>
              </a:buClr>
            </a:pPr>
            <a:r>
              <a:rPr lang="en">
                <a:solidFill>
                  <a:srgbClr val="FFFFFF"/>
                </a:solidFill>
              </a:rPr>
              <a:t>Remove noise with analog filter</a:t>
            </a:r>
          </a:p>
          <a:p>
            <a:pPr indent="-228600" lvl="0" marL="457200" rtl="0">
              <a:spcBef>
                <a:spcPts val="0"/>
              </a:spcBef>
              <a:buClr>
                <a:srgbClr val="FFFFFF"/>
              </a:buClr>
            </a:pPr>
            <a:r>
              <a:rPr lang="en">
                <a:solidFill>
                  <a:srgbClr val="FFFFFF"/>
                </a:solidFill>
              </a:rPr>
              <a:t>Use threshold detection in MCU</a:t>
            </a:r>
          </a:p>
        </p:txBody>
      </p:sp>
      <p:pic>
        <p:nvPicPr>
          <p:cNvPr descr="Crack-Detection (2).png" id="116" name="Shape 116"/>
          <p:cNvPicPr preferRelativeResize="0"/>
          <p:nvPr/>
        </p:nvPicPr>
        <p:blipFill rotWithShape="1">
          <a:blip r:embed="rId4">
            <a:alphaModFix/>
          </a:blip>
          <a:srcRect b="0" l="0" r="0" t="0"/>
          <a:stretch/>
        </p:blipFill>
        <p:spPr>
          <a:xfrm>
            <a:off x="3368175" y="955000"/>
            <a:ext cx="5242876" cy="2950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